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5"/>
    <p:sldMasterId id="2147483673" r:id="rId6"/>
  </p:sldMasterIdLst>
  <p:notesMasterIdLst>
    <p:notesMasterId r:id="rId19"/>
  </p:notesMasterIdLst>
  <p:handoutMasterIdLst>
    <p:handoutMasterId r:id="rId20"/>
  </p:handoutMasterIdLst>
  <p:sldIdLst>
    <p:sldId id="326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14" r:id="rId18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28A19"/>
    <a:srgbClr val="C9910D"/>
    <a:srgbClr val="4F73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76" autoAdjust="0"/>
    <p:restoredTop sz="83299" autoAdjust="0"/>
  </p:normalViewPr>
  <p:slideViewPr>
    <p:cSldViewPr snapToGrid="0" snapToObjects="1">
      <p:cViewPr varScale="1">
        <p:scale>
          <a:sx n="96" d="100"/>
          <a:sy n="96" d="100"/>
        </p:scale>
        <p:origin x="811" y="7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72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D248EBE-51DF-BB4C-A9FA-7620BFC94D29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D399A2F-668C-5049-A70A-836AD81A5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292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AE909D0-EA56-6346-812E-3FAD681E6151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3F383A2-DC86-154E-9B73-AF10FA2A5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03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383A2-DC86-154E-9B73-AF10FA2A5834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final</a:t>
            </a:r>
            <a:r>
              <a:rPr lang="en-US" baseline="0" dirty="0" smtClean="0"/>
              <a:t> item I want to go over with you is the new FIRST system that will be replacing DARS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8697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FIRST team will be going around the Valley doing Demo’s and soliciting feedback – hopefully a lot of you were able to attend the one in MS last week</a:t>
            </a:r>
          </a:p>
          <a:p>
            <a:endParaRPr lang="en-US" baseline="0" dirty="0" smtClean="0"/>
          </a:p>
          <a:p>
            <a:r>
              <a:rPr lang="en-US" baseline="0" dirty="0" smtClean="0"/>
              <a:t>Here is some of the early feedback that we received – unfortunately I was not able to be there, but I have heard that it went really well</a:t>
            </a:r>
          </a:p>
          <a:p>
            <a:endParaRPr lang="en-US" baseline="0" dirty="0" smtClean="0"/>
          </a:p>
          <a:p>
            <a:r>
              <a:rPr lang="en-US" baseline="0" dirty="0" smtClean="0"/>
              <a:t>Here are some examples of the feedback from that demo: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People really liked the dashboard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The data validation is an improvement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There is a desire to be able to use different internet browsers – thank you to whoever said that, because I have been saying it for years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The reporting seems like an improvement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The like the footnotes rolling forward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There are some who desire to be able to use the system to produce their own graphs/charts, etc. – I do think that’s a wish that will be granted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383A2-DC86-154E-9B73-AF10FA2A58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287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So, that’s all that I’ve got – I’ll be happy to take</a:t>
            </a:r>
            <a:r>
              <a:rPr lang="en-US" baseline="0" dirty="0" smtClean="0"/>
              <a:t> any questions or feedback that you have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383A2-DC86-154E-9B73-AF10FA2A58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933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383A2-DC86-154E-9B73-AF10FA2A583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677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Here is just a visual representation of what the system is going to look like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 also wanted to go ahead and start getting you all familiar with the acronym FIRST, since as you all know – if there’s one thing we love at TVA, it’s an acronym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383A2-DC86-154E-9B73-AF10FA2A58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13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Here’s a screen</a:t>
            </a:r>
            <a:r>
              <a:rPr lang="en-US" baseline="0" dirty="0" smtClean="0"/>
              <a:t> you are all very familiar with – this is what the “dashboard” looked like on DARS – it just kind of looks outdated, doesn’t it?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383A2-DC86-154E-9B73-AF10FA2A58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18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Some historical data</a:t>
            </a:r>
            <a:r>
              <a:rPr lang="en-US" baseline="0" dirty="0" smtClean="0"/>
              <a:t> – DARS is over 20 years old – it was developed in-house as a financial reporting tool for Local Power Companies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The platform is not mobile, and it really only works well with Internet Explorer</a:t>
            </a:r>
          </a:p>
          <a:p>
            <a:pPr marL="171450" indent="-171450">
              <a:buFontTx/>
              <a:buChar char="-"/>
            </a:pPr>
            <a:r>
              <a:rPr lang="en-US" i="1" baseline="0" dirty="0" smtClean="0"/>
              <a:t>Actuate</a:t>
            </a:r>
            <a:r>
              <a:rPr lang="en-US" i="0" baseline="0" dirty="0" smtClean="0"/>
              <a:t> which is the software company that supports DARS has announced the end of the useful life of the program that supports DARS</a:t>
            </a:r>
          </a:p>
          <a:p>
            <a:pPr marL="171450" indent="-171450">
              <a:buFontTx/>
              <a:buChar char="-"/>
            </a:pPr>
            <a:endParaRPr lang="en-US" i="0" baseline="0" dirty="0" smtClean="0"/>
          </a:p>
          <a:p>
            <a:pPr marL="0" indent="0">
              <a:buFontTx/>
              <a:buNone/>
            </a:pPr>
            <a:r>
              <a:rPr lang="en-US" i="0" baseline="0" dirty="0" smtClean="0"/>
              <a:t>********************************************************************************************************************</a:t>
            </a:r>
          </a:p>
          <a:p>
            <a:pPr marL="0" indent="0">
              <a:buFontTx/>
              <a:buNone/>
            </a:pPr>
            <a:endParaRPr lang="en-US" i="0" baseline="0" dirty="0" smtClean="0"/>
          </a:p>
          <a:p>
            <a:pPr marL="0" indent="0">
              <a:buFontTx/>
              <a:buNone/>
            </a:pPr>
            <a:r>
              <a:rPr lang="en-US" i="0" baseline="0" dirty="0" smtClean="0"/>
              <a:t>- So, DARS has been a good.. Ok, maybe decent.. System for a long time, but it’s reached the end of it’s life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383A2-DC86-154E-9B73-AF10FA2A58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508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So, as</a:t>
            </a:r>
            <a:r>
              <a:rPr lang="en-US" baseline="0" dirty="0" smtClean="0"/>
              <a:t> a team we started out with a project scope – which was to design and build a technical uplift of DARS  with enhanced capabilities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**********************************************************************************************************************************************************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Some of those enhanced capabilities are: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Automatic Saving – I think every single one of us have been burned by that at some point, have we not?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It will be able to identify outliers and exceptions within data and prompt you to review it before submission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It will feature a customizable dashboard that we will go over in more detail shortly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It will be mobile accessible!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You will be able to footnote items at both the montly level, or on the page that the actual data is on, versus consolidating all of it on page 33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The reporting should feel improved – it’s going to be easier to navigate – an example would be the Bonds pages – it will not feel near as clunky as it has previously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And we hope to fully integrate with other TVA systems such as ESS, ECM, and Power Billing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383A2-DC86-154E-9B73-AF10FA2A58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549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Here’s an example</a:t>
            </a:r>
            <a:r>
              <a:rPr lang="en-US" baseline="0" dirty="0" smtClean="0"/>
              <a:t> of the Customizable Dashboard that I mentioned – YOU will be able to determine what you want to see on the dashboard – a lot of you wear different hats at your organizations and what’s important to one of you might not be important to another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You’ll have reminders such as due dates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Any action items that you have will be shown on the dashboard – so you won’t get panicked calls from Bill or me on the 25</a:t>
            </a:r>
            <a:r>
              <a:rPr lang="en-US" baseline="30000" dirty="0" smtClean="0"/>
              <a:t>th</a:t>
            </a:r>
            <a:r>
              <a:rPr lang="en-US" baseline="0" dirty="0" smtClean="0"/>
              <a:t> saying we need to close something by the 30</a:t>
            </a:r>
            <a:r>
              <a:rPr lang="en-US" baseline="30000" dirty="0" smtClean="0"/>
              <a:t>th</a:t>
            </a:r>
            <a:r>
              <a:rPr lang="en-US" baseline="0" dirty="0" smtClean="0"/>
              <a:t> – you’re welcome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So, this feels like a major improvement to 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383A2-DC86-154E-9B73-AF10FA2A58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959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Here’s just</a:t>
            </a:r>
            <a:r>
              <a:rPr lang="en-US" baseline="0" dirty="0" smtClean="0"/>
              <a:t> an example of what the monthly reporting system will look like – as you can see it’s not a radical departure from what you’re used to – just a newer, cleaner look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 couple of items to point out: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It will now show you the previous years amount by line item, which should help you with comparisons, etc.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And if you look on the top, you’ll notice a LOT more pages – don’t let that scare you – there will be no additional requirements for monthly reporting – BUT, if you’d like to enter some of this information monthly, it will then roll over into the Annual Report for you, and hopefully make that process much smoother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383A2-DC86-154E-9B73-AF10FA2A58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565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just an example</a:t>
            </a:r>
            <a:r>
              <a:rPr lang="en-US" baseline="0" dirty="0" smtClean="0"/>
              <a:t> of how you can navigate pages by a simple click – rather than going to that System Focus page that you all love so much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383A2-DC86-154E-9B73-AF10FA2A58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965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Pole Attachment page has</a:t>
            </a:r>
            <a:r>
              <a:rPr lang="en-US" baseline="0" dirty="0" smtClean="0"/>
              <a:t> been cleaned up – and that data will now roll forward from year-to-year, so that data should be much easier to enter/update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383A2-DC86-154E-9B73-AF10FA2A58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57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9"/>
          <p:cNvSpPr>
            <a:spLocks noGrp="1"/>
          </p:cNvSpPr>
          <p:nvPr>
            <p:ph type="title" hasCustomPrompt="1"/>
          </p:nvPr>
        </p:nvSpPr>
        <p:spPr>
          <a:xfrm>
            <a:off x="457200" y="2629143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 b="0" i="0" baseline="0">
                <a:latin typeface="+mj-lt"/>
                <a:cs typeface="HelveticaNeueLT Std Thin"/>
              </a:defRPr>
            </a:lvl1pPr>
          </a:lstStyle>
          <a:p>
            <a:r>
              <a:rPr lang="en-US" dirty="0"/>
              <a:t>Place Title of Presentation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061027" y="3770922"/>
            <a:ext cx="3061024" cy="795338"/>
          </a:xfrm>
          <a:prstGeom prst="rect">
            <a:avLst/>
          </a:prstGeom>
        </p:spPr>
        <p:txBody>
          <a:bodyPr vert="horz" wrap="none"/>
          <a:lstStyle>
            <a:lvl1pPr marL="0" indent="0" algn="ctr">
              <a:buFontTx/>
              <a:buNone/>
              <a:defRPr sz="1800" b="0" i="0" baseline="0">
                <a:solidFill>
                  <a:schemeClr val="accent3"/>
                </a:solidFill>
                <a:latin typeface="+mn-lt"/>
                <a:cs typeface="HelveticaNeueLT Std Thin"/>
              </a:defRPr>
            </a:lvl1pPr>
            <a:lvl2pPr marL="457200" indent="0">
              <a:buFontTx/>
              <a:buNone/>
              <a:defRPr sz="1800" baseline="0">
                <a:solidFill>
                  <a:schemeClr val="accent5"/>
                </a:solidFill>
                <a:latin typeface="Arial Narrow"/>
              </a:defRPr>
            </a:lvl2pPr>
            <a:lvl3pPr marL="914400" indent="0">
              <a:buFontTx/>
              <a:buNone/>
              <a:defRPr sz="1800" baseline="0">
                <a:solidFill>
                  <a:schemeClr val="accent5"/>
                </a:solidFill>
                <a:latin typeface="Arial Narrow"/>
              </a:defRPr>
            </a:lvl3pPr>
            <a:lvl4pPr marL="1371600" indent="0">
              <a:buFontTx/>
              <a:buNone/>
              <a:defRPr sz="1800" baseline="0">
                <a:solidFill>
                  <a:schemeClr val="accent5"/>
                </a:solidFill>
                <a:latin typeface="Arial Narrow"/>
              </a:defRPr>
            </a:lvl4pPr>
            <a:lvl5pPr marL="1828800" indent="0">
              <a:buFontTx/>
              <a:buNone/>
              <a:defRPr sz="1800" baseline="0">
                <a:solidFill>
                  <a:schemeClr val="accent5"/>
                </a:solidFill>
                <a:latin typeface="Arial Narrow"/>
              </a:defRPr>
            </a:lvl5pPr>
          </a:lstStyle>
          <a:p>
            <a:pPr lvl="0"/>
            <a:r>
              <a:rPr lang="en-US" dirty="0"/>
              <a:t>PRESENTER</a:t>
            </a:r>
          </a:p>
          <a:p>
            <a:pPr lvl="0"/>
            <a:r>
              <a:rPr lang="en-US" dirty="0"/>
              <a:t>DATE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907953" y="3600417"/>
            <a:ext cx="7328095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295_REV_TVA_Logo 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360" y="929769"/>
            <a:ext cx="10972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257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95 pos 2 TVA 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241" y="1761865"/>
            <a:ext cx="1291518" cy="129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54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824"/>
            <a:ext cx="9144000" cy="2462637"/>
          </a:xfrm>
          <a:prstGeom prst="rect">
            <a:avLst/>
          </a:prstGeom>
        </p:spPr>
      </p:pic>
      <p:sp>
        <p:nvSpPr>
          <p:cNvPr id="6" name="Title Placeholder 9"/>
          <p:cNvSpPr>
            <a:spLocks noGrp="1"/>
          </p:cNvSpPr>
          <p:nvPr>
            <p:ph type="title" hasCustomPrompt="1"/>
          </p:nvPr>
        </p:nvSpPr>
        <p:spPr>
          <a:xfrm>
            <a:off x="515817" y="1841092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4000" b="0" i="0" baseline="0">
                <a:solidFill>
                  <a:schemeClr val="bg1"/>
                </a:solidFill>
                <a:latin typeface="+mj-lt"/>
                <a:cs typeface="HelveticaNeueLT Std Thin"/>
              </a:defRPr>
            </a:lvl1pPr>
          </a:lstStyle>
          <a:p>
            <a:r>
              <a:rPr lang="en-US" dirty="0"/>
              <a:t>Place Title of Presentation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15817" y="2846101"/>
            <a:ext cx="3061024" cy="795338"/>
          </a:xfrm>
          <a:prstGeom prst="rect">
            <a:avLst/>
          </a:prstGeom>
        </p:spPr>
        <p:txBody>
          <a:bodyPr vert="horz" wrap="none"/>
          <a:lstStyle>
            <a:lvl1pPr marL="0" indent="0" algn="l">
              <a:buFontTx/>
              <a:buNone/>
              <a:defRPr sz="1800" b="0" i="0" baseline="0">
                <a:solidFill>
                  <a:schemeClr val="bg1"/>
                </a:solidFill>
                <a:latin typeface="+mn-lt"/>
                <a:cs typeface="HelveticaNeueLT Std Thin"/>
              </a:defRPr>
            </a:lvl1pPr>
            <a:lvl2pPr marL="457200" indent="0" algn="l">
              <a:buFontTx/>
              <a:buNone/>
              <a:defRPr sz="1800" b="0" i="0" baseline="0">
                <a:solidFill>
                  <a:schemeClr val="bg1"/>
                </a:solidFill>
                <a:latin typeface="+mn-lt"/>
                <a:cs typeface="HelveticaNeueLT Std Thin"/>
              </a:defRPr>
            </a:lvl2pPr>
            <a:lvl3pPr marL="914400" indent="0">
              <a:buFontTx/>
              <a:buNone/>
              <a:defRPr sz="1800" baseline="0">
                <a:solidFill>
                  <a:schemeClr val="accent5"/>
                </a:solidFill>
                <a:latin typeface="Arial Narrow"/>
              </a:defRPr>
            </a:lvl3pPr>
            <a:lvl4pPr marL="1371600" indent="0">
              <a:buFontTx/>
              <a:buNone/>
              <a:defRPr sz="1800" baseline="0">
                <a:solidFill>
                  <a:schemeClr val="accent5"/>
                </a:solidFill>
                <a:latin typeface="Arial Narrow"/>
              </a:defRPr>
            </a:lvl4pPr>
            <a:lvl5pPr marL="1828800" indent="0">
              <a:buFontTx/>
              <a:buNone/>
              <a:defRPr sz="1800" baseline="0">
                <a:solidFill>
                  <a:schemeClr val="accent5"/>
                </a:solidFill>
                <a:latin typeface="Arial Narrow"/>
              </a:defRPr>
            </a:lvl5pPr>
          </a:lstStyle>
          <a:p>
            <a:pPr lvl="0"/>
            <a:r>
              <a:rPr lang="en-US" dirty="0"/>
              <a:t>PRESENTER</a:t>
            </a:r>
          </a:p>
          <a:p>
            <a:pPr lvl="0"/>
            <a:r>
              <a:rPr lang="en-US" dirty="0"/>
              <a:t>DATE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20931"/>
            <a:ext cx="9150513" cy="0"/>
          </a:xfrm>
          <a:prstGeom prst="line">
            <a:avLst/>
          </a:prstGeom>
          <a:ln w="2222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-6513" y="3941690"/>
            <a:ext cx="9150513" cy="0"/>
          </a:xfrm>
          <a:prstGeom prst="line">
            <a:avLst/>
          </a:prstGeom>
          <a:ln w="2222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824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699868" y="937846"/>
            <a:ext cx="2901722" cy="2696308"/>
            <a:chOff x="699868" y="937846"/>
            <a:chExt cx="2901722" cy="2696308"/>
          </a:xfrm>
        </p:grpSpPr>
        <p:sp>
          <p:nvSpPr>
            <p:cNvPr id="4" name="Rectangle 3"/>
            <p:cNvSpPr/>
            <p:nvPr/>
          </p:nvSpPr>
          <p:spPr>
            <a:xfrm>
              <a:off x="699868" y="937846"/>
              <a:ext cx="2901722" cy="2696308"/>
            </a:xfrm>
            <a:prstGeom prst="rect">
              <a:avLst/>
            </a:prstGeom>
            <a:solidFill>
              <a:schemeClr val="bg1"/>
            </a:solidFill>
            <a:ln w="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6" name="Picture 5" descr="295_TVA_Logo SMALL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196" y="1125677"/>
              <a:ext cx="365760" cy="365760"/>
            </a:xfrm>
            <a:prstGeom prst="rect">
              <a:avLst/>
            </a:prstGeom>
          </p:spPr>
        </p:pic>
        <p:cxnSp>
          <p:nvCxnSpPr>
            <p:cNvPr id="8" name="Straight Connector 7"/>
            <p:cNvCxnSpPr>
              <a:stCxn id="4" idx="2"/>
            </p:cNvCxnSpPr>
            <p:nvPr userDrawn="1"/>
          </p:nvCxnSpPr>
          <p:spPr>
            <a:xfrm flipH="1">
              <a:off x="699868" y="3634154"/>
              <a:ext cx="1450861" cy="0"/>
            </a:xfrm>
            <a:prstGeom prst="line">
              <a:avLst/>
            </a:prstGeom>
            <a:ln w="63500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endCxn id="4" idx="2"/>
            </p:cNvCxnSpPr>
            <p:nvPr userDrawn="1"/>
          </p:nvCxnSpPr>
          <p:spPr>
            <a:xfrm flipH="1">
              <a:off x="2150729" y="3634154"/>
              <a:ext cx="1450861" cy="0"/>
            </a:xfrm>
            <a:prstGeom prst="line">
              <a:avLst/>
            </a:prstGeom>
            <a:ln w="635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4501" y="1658729"/>
            <a:ext cx="2761961" cy="1801918"/>
          </a:xfrm>
          <a:prstGeom prst="rect">
            <a:avLst/>
          </a:prstGeom>
        </p:spPr>
        <p:txBody>
          <a:bodyPr vert="horz"/>
          <a:lstStyle>
            <a:lvl1pPr algn="l">
              <a:defRPr sz="2800" b="0" i="0">
                <a:solidFill>
                  <a:schemeClr val="accent2"/>
                </a:solidFill>
                <a:latin typeface="+mj-lt"/>
                <a:cs typeface="HelveticaNeueLT Std Thin"/>
              </a:defRPr>
            </a:lvl1pPr>
          </a:lstStyle>
          <a:p>
            <a:r>
              <a:rPr lang="en-US" dirty="0"/>
              <a:t>Place Title</a:t>
            </a:r>
            <a:br>
              <a:rPr lang="en-US" dirty="0"/>
            </a:br>
            <a:r>
              <a:rPr lang="en-US" dirty="0"/>
              <a:t>of Transition Slide Here</a:t>
            </a:r>
          </a:p>
        </p:txBody>
      </p:sp>
    </p:spTree>
    <p:extLst>
      <p:ext uri="{BB962C8B-B14F-4D97-AF65-F5344CB8AC3E}">
        <p14:creationId xmlns:p14="http://schemas.microsoft.com/office/powerpoint/2010/main" val="2624910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95 pos 2 TVA 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241" y="1761865"/>
            <a:ext cx="1291518" cy="129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905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ed Pictur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4872" y="330118"/>
            <a:ext cx="7481927" cy="85725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ts val="3400"/>
              </a:lnSpc>
              <a:defRPr sz="3200" b="0" i="0">
                <a:solidFill>
                  <a:schemeClr val="tx2"/>
                </a:solidFill>
                <a:latin typeface="+mj-lt"/>
                <a:cs typeface="HelveticaNeueLT Std Thin"/>
              </a:defRPr>
            </a:lvl1pPr>
          </a:lstStyle>
          <a:p>
            <a:r>
              <a:rPr lang="en-US" dirty="0"/>
              <a:t>Place 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204913" y="1465263"/>
            <a:ext cx="7481887" cy="75560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 b="1" i="0" baseline="30000">
                <a:solidFill>
                  <a:schemeClr val="tx2"/>
                </a:solidFill>
                <a:latin typeface="+mn-lt"/>
                <a:cs typeface="HelveticaNeueLT Std"/>
              </a:defRPr>
            </a:lvl1pPr>
            <a:lvl2pPr marL="457200" indent="0">
              <a:buFontTx/>
              <a:buNone/>
              <a:defRPr sz="1600" b="1" i="0" baseline="0">
                <a:solidFill>
                  <a:schemeClr val="tx2"/>
                </a:solidFill>
                <a:latin typeface="+mn-lt"/>
                <a:cs typeface="HelveticaNeueLT Std"/>
              </a:defRPr>
            </a:lvl2pPr>
            <a:lvl3pPr marL="914400" indent="0">
              <a:buFontTx/>
              <a:buNone/>
              <a:defRPr sz="1600" b="1" i="0" baseline="0">
                <a:solidFill>
                  <a:schemeClr val="tx2"/>
                </a:solidFill>
                <a:latin typeface="+mn-lt"/>
                <a:cs typeface="HelveticaNeueLT Std"/>
              </a:defRPr>
            </a:lvl3pPr>
            <a:lvl4pPr marL="1371600" indent="0">
              <a:buFontTx/>
              <a:buNone/>
              <a:defRPr sz="1600" b="1" i="0" baseline="0">
                <a:solidFill>
                  <a:schemeClr val="tx2"/>
                </a:solidFill>
                <a:latin typeface="Arial Narrow"/>
              </a:defRPr>
            </a:lvl4pPr>
            <a:lvl5pPr marL="1828800" indent="0">
              <a:buFontTx/>
              <a:buNone/>
              <a:defRPr sz="1600" b="1" i="0" baseline="0">
                <a:solidFill>
                  <a:schemeClr val="tx2"/>
                </a:solidFill>
                <a:latin typeface="Arial Narrow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204914" y="2403923"/>
            <a:ext cx="3549445" cy="2135187"/>
          </a:xfrm>
          <a:prstGeom prst="rect">
            <a:avLst/>
          </a:prstGeom>
        </p:spPr>
        <p:txBody>
          <a:bodyPr vert="horz"/>
          <a:lstStyle>
            <a:lvl1pPr marL="342900" indent="-342900">
              <a:spcAft>
                <a:spcPts val="600"/>
              </a:spcAft>
              <a:buFont typeface="Arial"/>
              <a:buChar char="•"/>
              <a:defRPr sz="1400" b="0" i="0" baseline="0">
                <a:solidFill>
                  <a:schemeClr val="bg1">
                    <a:lumMod val="25000"/>
                  </a:schemeClr>
                </a:solidFill>
                <a:latin typeface="+mn-lt"/>
                <a:cs typeface="HelveticaNeueLT Std Thin"/>
              </a:defRPr>
            </a:lvl1pPr>
            <a:lvl2pPr marL="742950" indent="-285750">
              <a:spcAft>
                <a:spcPts val="600"/>
              </a:spcAft>
              <a:buFont typeface="Arial"/>
              <a:buChar char="•"/>
              <a:defRPr sz="1400" b="0" i="0" baseline="0">
                <a:solidFill>
                  <a:schemeClr val="bg1">
                    <a:lumMod val="25000"/>
                  </a:schemeClr>
                </a:solidFill>
                <a:latin typeface="+mn-lt"/>
                <a:cs typeface="HelveticaNeueLT Std Thin"/>
              </a:defRPr>
            </a:lvl2pPr>
            <a:lvl3pPr marL="1143000" indent="-228600">
              <a:spcAft>
                <a:spcPts val="600"/>
              </a:spcAft>
              <a:buFont typeface="Arial"/>
              <a:buChar char="•"/>
              <a:defRPr sz="1400" b="0" i="0" baseline="0">
                <a:solidFill>
                  <a:schemeClr val="bg1">
                    <a:lumMod val="25000"/>
                  </a:schemeClr>
                </a:solidFill>
                <a:latin typeface="+mn-lt"/>
                <a:cs typeface="HelveticaNeueLT Std Thin"/>
              </a:defRPr>
            </a:lvl3pPr>
            <a:lvl4pPr marL="1600200" indent="-228600">
              <a:spcAft>
                <a:spcPts val="600"/>
              </a:spcAft>
              <a:buFont typeface="Arial"/>
              <a:buChar char="•"/>
              <a:defRPr sz="1400" b="0" i="0" baseline="0">
                <a:solidFill>
                  <a:schemeClr val="bg1">
                    <a:lumMod val="25000"/>
                  </a:schemeClr>
                </a:solidFill>
                <a:latin typeface="+mn-lt"/>
                <a:cs typeface="HelveticaNeueLT Std Thin"/>
              </a:defRPr>
            </a:lvl4pPr>
            <a:lvl5pPr marL="2057400" indent="-228600">
              <a:spcAft>
                <a:spcPts val="600"/>
              </a:spcAft>
              <a:buFont typeface="Arial"/>
              <a:buChar char="•"/>
              <a:defRPr sz="1400" b="0" i="0" baseline="0">
                <a:solidFill>
                  <a:schemeClr val="bg1">
                    <a:lumMod val="25000"/>
                  </a:schemeClr>
                </a:solidFill>
                <a:latin typeface="+mn-lt"/>
                <a:cs typeface="HelveticaNeueLT Std Thin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874419" y="2403923"/>
            <a:ext cx="2290762" cy="2135187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buFontTx/>
              <a:buNone/>
              <a:defRPr sz="2000" baseline="0">
                <a:solidFill>
                  <a:schemeClr val="tx2"/>
                </a:solidFill>
                <a:latin typeface="+mn-lt"/>
                <a:cs typeface="HelveticaNeueLT Std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238124" y="2403922"/>
            <a:ext cx="1118902" cy="2135187"/>
          </a:xfrm>
          <a:prstGeom prst="rect">
            <a:avLst/>
          </a:prstGeom>
          <a:solidFill>
            <a:srgbClr val="4F73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329915" y="2584898"/>
            <a:ext cx="911225" cy="1765300"/>
          </a:xfrm>
          <a:prstGeom prst="rect">
            <a:avLst/>
          </a:prstGeom>
        </p:spPr>
        <p:txBody>
          <a:bodyPr vert="horz" wrap="none" anchor="ctr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chemeClr val="bg2"/>
                </a:solidFill>
                <a:latin typeface="+mn-lt"/>
                <a:cs typeface="HelveticaNeueLT Std"/>
              </a:defRPr>
            </a:lvl1pPr>
            <a:lvl2pPr marL="457200" indent="0">
              <a:buFontTx/>
              <a:buNone/>
              <a:defRPr sz="4400">
                <a:solidFill>
                  <a:schemeClr val="bg2"/>
                </a:solidFill>
                <a:latin typeface="Arial Narrow"/>
              </a:defRPr>
            </a:lvl2pPr>
            <a:lvl3pPr marL="914400" indent="0">
              <a:buFontTx/>
              <a:buNone/>
              <a:defRPr sz="4400">
                <a:solidFill>
                  <a:schemeClr val="bg2"/>
                </a:solidFill>
                <a:latin typeface="Arial Narrow"/>
              </a:defRPr>
            </a:lvl3pPr>
            <a:lvl4pPr marL="1371600" indent="0">
              <a:buFontTx/>
              <a:buNone/>
              <a:defRPr sz="4400">
                <a:solidFill>
                  <a:schemeClr val="bg2"/>
                </a:solidFill>
                <a:latin typeface="Arial Narrow"/>
              </a:defRPr>
            </a:lvl4pPr>
            <a:lvl5pPr marL="1828800" indent="0">
              <a:buFontTx/>
              <a:buNone/>
              <a:defRPr sz="4400">
                <a:solidFill>
                  <a:schemeClr val="bg2"/>
                </a:solidFill>
                <a:latin typeface="Arial Narrow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5" name="Footer Placeholder 16"/>
          <p:cNvSpPr>
            <a:spLocks noGrp="1"/>
          </p:cNvSpPr>
          <p:nvPr>
            <p:ph type="ftr" sz="quarter" idx="14"/>
          </p:nvPr>
        </p:nvSpPr>
        <p:spPr>
          <a:xfrm>
            <a:off x="5533069" y="4829470"/>
            <a:ext cx="2895600" cy="274637"/>
          </a:xfrm>
          <a:prstGeom prst="rect">
            <a:avLst/>
          </a:prstGeom>
        </p:spPr>
        <p:txBody>
          <a:bodyPr rIns="0"/>
          <a:lstStyle>
            <a:lvl1pPr algn="r">
              <a:defRPr lang="en-US" sz="600" baseline="0" smtClean="0">
                <a:solidFill>
                  <a:schemeClr val="bg1">
                    <a:lumMod val="10000"/>
                  </a:schemeClr>
                </a:solidFill>
                <a:effectLst/>
                <a:latin typeface="Arial Narrow"/>
              </a:defRPr>
            </a:lvl1pPr>
          </a:lstStyle>
          <a:p>
            <a:r>
              <a:rPr lang="en-US" dirty="0"/>
              <a:t>What is TVA?</a:t>
            </a:r>
          </a:p>
        </p:txBody>
      </p:sp>
      <p:sp>
        <p:nvSpPr>
          <p:cNvPr id="26" name="Slide Number Placeholder 17"/>
          <p:cNvSpPr>
            <a:spLocks noGrp="1"/>
          </p:cNvSpPr>
          <p:nvPr>
            <p:ph type="sldNum" sz="quarter" idx="15"/>
          </p:nvPr>
        </p:nvSpPr>
        <p:spPr>
          <a:xfrm>
            <a:off x="8467747" y="4825880"/>
            <a:ext cx="280795" cy="274637"/>
          </a:xfrm>
          <a:prstGeom prst="rect">
            <a:avLst/>
          </a:prstGeom>
        </p:spPr>
        <p:txBody>
          <a:bodyPr lIns="0"/>
          <a:lstStyle>
            <a:lvl1pPr algn="l">
              <a:defRPr sz="600">
                <a:solidFill>
                  <a:schemeClr val="bg1">
                    <a:lumMod val="10000"/>
                  </a:schemeClr>
                </a:solidFill>
                <a:latin typeface="Arial Narrow"/>
              </a:defRPr>
            </a:lvl1pPr>
          </a:lstStyle>
          <a:p>
            <a:r>
              <a:rPr lang="en-US" dirty="0"/>
              <a:t>|  </a:t>
            </a:r>
            <a:fld id="{074642B0-B6F2-B34D-8B58-6F4D6756A2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564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Lef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204872" y="330118"/>
            <a:ext cx="7481927" cy="85725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ts val="3400"/>
              </a:lnSpc>
              <a:defRPr sz="3200" b="0" i="0">
                <a:solidFill>
                  <a:schemeClr val="tx2"/>
                </a:solidFill>
                <a:latin typeface="+mj-lt"/>
                <a:cs typeface="HelveticaNeueLT Std Thin"/>
              </a:defRPr>
            </a:lvl1pPr>
          </a:lstStyle>
          <a:p>
            <a:r>
              <a:rPr lang="en-US" dirty="0"/>
              <a:t>Place Title Here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897641" y="1771487"/>
            <a:ext cx="1504461" cy="1647743"/>
          </a:xfrm>
          <a:prstGeom prst="rect">
            <a:avLst/>
          </a:prstGeom>
        </p:spPr>
        <p:txBody>
          <a:bodyPr vert="horz"/>
          <a:lstStyle>
            <a:lvl1pPr marL="0" indent="0">
              <a:spcAft>
                <a:spcPts val="600"/>
              </a:spcAft>
              <a:buFontTx/>
              <a:buNone/>
              <a:defRPr sz="900" b="0" i="0" baseline="0">
                <a:solidFill>
                  <a:schemeClr val="bg1">
                    <a:lumMod val="25000"/>
                  </a:schemeClr>
                </a:solidFill>
                <a:latin typeface="+mn-lt"/>
                <a:cs typeface="HelveticaNeueLT Std Thin"/>
              </a:defRPr>
            </a:lvl1pPr>
            <a:lvl2pPr marL="4572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2pPr>
            <a:lvl3pPr marL="9144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3pPr>
            <a:lvl4pPr marL="13716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4pPr>
            <a:lvl5pPr marL="18288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897641" y="3589356"/>
            <a:ext cx="3660205" cy="1035212"/>
          </a:xfrm>
          <a:prstGeom prst="rect">
            <a:avLst/>
          </a:prstGeom>
          <a:solidFill>
            <a:srgbClr val="4F73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962769" y="3646449"/>
            <a:ext cx="3504978" cy="905283"/>
          </a:xfrm>
          <a:prstGeom prst="rect">
            <a:avLst/>
          </a:prstGeom>
        </p:spPr>
        <p:txBody>
          <a:bodyPr vert="horz" wrap="none" lIns="182880" anchor="ctr" anchorCtr="0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bg2"/>
                </a:solidFill>
                <a:latin typeface="+mn-lt"/>
                <a:cs typeface="HelveticaNeueLT Std"/>
              </a:defRPr>
            </a:lvl1pPr>
            <a:lvl2pPr marL="457200" indent="0">
              <a:buFontTx/>
              <a:buNone/>
              <a:defRPr sz="4400">
                <a:solidFill>
                  <a:schemeClr val="bg2"/>
                </a:solidFill>
                <a:latin typeface="Arial Narrow"/>
              </a:defRPr>
            </a:lvl2pPr>
            <a:lvl3pPr marL="914400" indent="0">
              <a:buFontTx/>
              <a:buNone/>
              <a:defRPr sz="4400">
                <a:solidFill>
                  <a:schemeClr val="bg2"/>
                </a:solidFill>
                <a:latin typeface="Arial Narrow"/>
              </a:defRPr>
            </a:lvl3pPr>
            <a:lvl4pPr marL="1371600" indent="0">
              <a:buFontTx/>
              <a:buNone/>
              <a:defRPr sz="4400">
                <a:solidFill>
                  <a:schemeClr val="bg2"/>
                </a:solidFill>
                <a:latin typeface="Arial Narrow"/>
              </a:defRPr>
            </a:lvl4pPr>
            <a:lvl5pPr marL="1828800" indent="0">
              <a:buFontTx/>
              <a:buNone/>
              <a:defRPr sz="4400">
                <a:solidFill>
                  <a:schemeClr val="bg2"/>
                </a:solidFill>
                <a:latin typeface="Arial Narrow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pic>
        <p:nvPicPr>
          <p:cNvPr id="9" name="Picture 8" descr="295_TVA_Logo SMALLES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542" y="4795259"/>
            <a:ext cx="243840" cy="24384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1260459" y="1336328"/>
            <a:ext cx="3383181" cy="3281262"/>
          </a:xfrm>
          <a:prstGeom prst="rect">
            <a:avLst/>
          </a:prstGeom>
        </p:spPr>
        <p:txBody>
          <a:bodyPr vert="horz"/>
          <a:lstStyle>
            <a:lvl1pPr>
              <a:defRPr sz="2000" b="0" i="0">
                <a:latin typeface="+mn-lt"/>
                <a:cs typeface="HelveticaNeueLT Std Thin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7040359" y="1780605"/>
            <a:ext cx="1517487" cy="1647743"/>
          </a:xfrm>
          <a:prstGeom prst="rect">
            <a:avLst/>
          </a:prstGeom>
        </p:spPr>
        <p:txBody>
          <a:bodyPr vert="horz"/>
          <a:lstStyle>
            <a:lvl1pPr marL="0" indent="0">
              <a:spcAft>
                <a:spcPts val="600"/>
              </a:spcAft>
              <a:buFontTx/>
              <a:buNone/>
              <a:defRPr sz="900" b="0" i="0" baseline="0">
                <a:solidFill>
                  <a:schemeClr val="bg1">
                    <a:lumMod val="25000"/>
                  </a:schemeClr>
                </a:solidFill>
                <a:latin typeface="+mn-lt"/>
                <a:cs typeface="HelveticaNeueLT Std Thin"/>
              </a:defRPr>
            </a:lvl1pPr>
            <a:lvl2pPr marL="4572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2pPr>
            <a:lvl3pPr marL="9144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3pPr>
            <a:lvl4pPr marL="13716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4pPr>
            <a:lvl5pPr marL="18288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897641" y="1336328"/>
            <a:ext cx="1504461" cy="290472"/>
          </a:xfrm>
          <a:prstGeom prst="rect">
            <a:avLst/>
          </a:prstGeom>
        </p:spPr>
        <p:txBody>
          <a:bodyPr vert="horz"/>
          <a:lstStyle>
            <a:lvl1pPr marL="0" indent="0">
              <a:spcAft>
                <a:spcPts val="600"/>
              </a:spcAft>
              <a:buFontTx/>
              <a:buNone/>
              <a:defRPr sz="1200" b="1" i="0" baseline="0">
                <a:solidFill>
                  <a:schemeClr val="accent2"/>
                </a:solidFill>
                <a:latin typeface="+mj-lt"/>
                <a:cs typeface="HelveticaNeueLT Std"/>
              </a:defRPr>
            </a:lvl1pPr>
            <a:lvl2pPr marL="4572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2pPr>
            <a:lvl3pPr marL="9144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3pPr>
            <a:lvl4pPr marL="13716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4pPr>
            <a:lvl5pPr marL="18288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7040359" y="1336328"/>
            <a:ext cx="1504461" cy="290472"/>
          </a:xfrm>
          <a:prstGeom prst="rect">
            <a:avLst/>
          </a:prstGeom>
        </p:spPr>
        <p:txBody>
          <a:bodyPr vert="horz"/>
          <a:lstStyle>
            <a:lvl1pPr marL="0" indent="0">
              <a:spcAft>
                <a:spcPts val="600"/>
              </a:spcAft>
              <a:buFontTx/>
              <a:buNone/>
              <a:defRPr sz="1200" b="1" i="0" baseline="0">
                <a:solidFill>
                  <a:schemeClr val="accent2"/>
                </a:solidFill>
                <a:latin typeface="+mj-lt"/>
                <a:cs typeface="HelveticaNeueLT Std"/>
              </a:defRPr>
            </a:lvl1pPr>
            <a:lvl2pPr marL="4572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2pPr>
            <a:lvl3pPr marL="9144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3pPr>
            <a:lvl4pPr marL="13716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4pPr>
            <a:lvl5pPr marL="18288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8" name="Footer Placeholder 16"/>
          <p:cNvSpPr>
            <a:spLocks noGrp="1"/>
          </p:cNvSpPr>
          <p:nvPr>
            <p:ph type="ftr" sz="quarter" idx="14"/>
          </p:nvPr>
        </p:nvSpPr>
        <p:spPr>
          <a:xfrm>
            <a:off x="5533069" y="4829470"/>
            <a:ext cx="2895600" cy="274637"/>
          </a:xfrm>
          <a:prstGeom prst="rect">
            <a:avLst/>
          </a:prstGeom>
        </p:spPr>
        <p:txBody>
          <a:bodyPr rIns="0"/>
          <a:lstStyle>
            <a:lvl1pPr algn="r">
              <a:defRPr lang="en-US" sz="600" baseline="0" smtClean="0">
                <a:solidFill>
                  <a:schemeClr val="bg1">
                    <a:lumMod val="10000"/>
                  </a:schemeClr>
                </a:solidFill>
                <a:effectLst/>
                <a:latin typeface="Arial Narrow"/>
              </a:defRPr>
            </a:lvl1pPr>
          </a:lstStyle>
          <a:p>
            <a:r>
              <a:rPr lang="en-US" dirty="0"/>
              <a:t>What is TVA?</a:t>
            </a:r>
          </a:p>
        </p:txBody>
      </p:sp>
      <p:sp>
        <p:nvSpPr>
          <p:cNvPr id="19" name="Slide Number Placeholder 17"/>
          <p:cNvSpPr>
            <a:spLocks noGrp="1"/>
          </p:cNvSpPr>
          <p:nvPr>
            <p:ph type="sldNum" sz="quarter" idx="15"/>
          </p:nvPr>
        </p:nvSpPr>
        <p:spPr>
          <a:xfrm>
            <a:off x="8467747" y="4825880"/>
            <a:ext cx="280795" cy="274637"/>
          </a:xfrm>
          <a:prstGeom prst="rect">
            <a:avLst/>
          </a:prstGeom>
        </p:spPr>
        <p:txBody>
          <a:bodyPr lIns="0"/>
          <a:lstStyle>
            <a:lvl1pPr algn="l">
              <a:defRPr sz="600">
                <a:solidFill>
                  <a:schemeClr val="bg1">
                    <a:lumMod val="10000"/>
                  </a:schemeClr>
                </a:solidFill>
                <a:latin typeface="Arial Narrow"/>
              </a:defRPr>
            </a:lvl1pPr>
          </a:lstStyle>
          <a:p>
            <a:r>
              <a:rPr lang="en-US" dirty="0"/>
              <a:t>|  </a:t>
            </a:r>
            <a:fld id="{074642B0-B6F2-B34D-8B58-6F4D6756A21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05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523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ject Lef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204872" y="330118"/>
            <a:ext cx="7481927" cy="85725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ts val="3400"/>
              </a:lnSpc>
              <a:defRPr sz="3200" b="0" i="0">
                <a:solidFill>
                  <a:schemeClr val="tx2"/>
                </a:solidFill>
                <a:latin typeface="+mj-lt"/>
                <a:cs typeface="HelveticaNeueLT Std Thin"/>
              </a:defRPr>
            </a:lvl1pPr>
          </a:lstStyle>
          <a:p>
            <a:r>
              <a:rPr lang="en-US" dirty="0"/>
              <a:t>Place Title Here</a:t>
            </a:r>
          </a:p>
        </p:txBody>
      </p:sp>
      <p:pic>
        <p:nvPicPr>
          <p:cNvPr id="9" name="Picture 8" descr="295_TVA_Logo SMALLES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542" y="4795259"/>
            <a:ext cx="243840" cy="24384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1260459" y="1336328"/>
            <a:ext cx="3383181" cy="3281262"/>
          </a:xfrm>
          <a:prstGeom prst="rect">
            <a:avLst/>
          </a:prstGeom>
        </p:spPr>
        <p:txBody>
          <a:bodyPr vert="horz"/>
          <a:lstStyle>
            <a:lvl1pPr>
              <a:defRPr sz="2000" b="0" i="0">
                <a:latin typeface="+mn-lt"/>
                <a:cs typeface="HelveticaNeueLT Std Thin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Footer Placeholder 16"/>
          <p:cNvSpPr>
            <a:spLocks noGrp="1"/>
          </p:cNvSpPr>
          <p:nvPr>
            <p:ph type="ftr" sz="quarter" idx="14"/>
          </p:nvPr>
        </p:nvSpPr>
        <p:spPr>
          <a:xfrm>
            <a:off x="5533069" y="4829470"/>
            <a:ext cx="2895600" cy="274637"/>
          </a:xfrm>
          <a:prstGeom prst="rect">
            <a:avLst/>
          </a:prstGeom>
        </p:spPr>
        <p:txBody>
          <a:bodyPr rIns="0"/>
          <a:lstStyle>
            <a:lvl1pPr algn="r">
              <a:defRPr lang="en-US" sz="600" baseline="0" smtClean="0">
                <a:solidFill>
                  <a:schemeClr val="bg1">
                    <a:lumMod val="10000"/>
                  </a:schemeClr>
                </a:solidFill>
                <a:effectLst/>
                <a:latin typeface="Arial Narrow"/>
              </a:defRPr>
            </a:lvl1pPr>
          </a:lstStyle>
          <a:p>
            <a:r>
              <a:rPr lang="en-US"/>
              <a:t>What is TVA?</a:t>
            </a:r>
            <a:endParaRPr lang="en-US" dirty="0"/>
          </a:p>
        </p:txBody>
      </p:sp>
      <p:sp>
        <p:nvSpPr>
          <p:cNvPr id="19" name="Slide Number Placeholder 17"/>
          <p:cNvSpPr>
            <a:spLocks noGrp="1"/>
          </p:cNvSpPr>
          <p:nvPr>
            <p:ph type="sldNum" sz="quarter" idx="15"/>
          </p:nvPr>
        </p:nvSpPr>
        <p:spPr>
          <a:xfrm>
            <a:off x="8467747" y="4825880"/>
            <a:ext cx="280795" cy="274637"/>
          </a:xfrm>
          <a:prstGeom prst="rect">
            <a:avLst/>
          </a:prstGeom>
        </p:spPr>
        <p:txBody>
          <a:bodyPr lIns="0"/>
          <a:lstStyle>
            <a:lvl1pPr algn="l">
              <a:defRPr sz="600">
                <a:solidFill>
                  <a:schemeClr val="bg1">
                    <a:lumMod val="10000"/>
                  </a:schemeClr>
                </a:solidFill>
                <a:latin typeface="Arial Narrow"/>
              </a:defRPr>
            </a:lvl1pPr>
          </a:lstStyle>
          <a:p>
            <a:r>
              <a:rPr lang="en-US" dirty="0"/>
              <a:t>|  </a:t>
            </a:r>
            <a:fld id="{074642B0-B6F2-B34D-8B58-6F4D6756A21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0550" cy="5143500"/>
          </a:xfrm>
          <a:prstGeom prst="rect">
            <a:avLst/>
          </a:prstGeom>
        </p:spPr>
      </p:pic>
      <p:sp>
        <p:nvSpPr>
          <p:cNvPr id="20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4874419" y="1554283"/>
            <a:ext cx="3406205" cy="3063307"/>
          </a:xfrm>
          <a:prstGeom prst="rect">
            <a:avLst/>
          </a:prstGeom>
        </p:spPr>
        <p:txBody>
          <a:bodyPr vert="horz"/>
          <a:lstStyle>
            <a:lvl1pPr marL="0" indent="0">
              <a:spcAft>
                <a:spcPts val="600"/>
              </a:spcAft>
              <a:buFontTx/>
              <a:buNone/>
              <a:defRPr sz="1200" b="0" i="0" baseline="0">
                <a:solidFill>
                  <a:schemeClr val="bg1">
                    <a:lumMod val="25000"/>
                  </a:schemeClr>
                </a:solidFill>
                <a:latin typeface="+mn-lt"/>
                <a:cs typeface="HelveticaNeueLT Std Thin"/>
              </a:defRPr>
            </a:lvl1pPr>
            <a:lvl2pPr marL="4572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2pPr>
            <a:lvl3pPr marL="9144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3pPr>
            <a:lvl4pPr marL="13716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4pPr>
            <a:lvl5pPr marL="18288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874420" y="1263812"/>
            <a:ext cx="3406204" cy="290472"/>
          </a:xfrm>
          <a:prstGeom prst="rect">
            <a:avLst/>
          </a:prstGeom>
        </p:spPr>
        <p:txBody>
          <a:bodyPr vert="horz"/>
          <a:lstStyle>
            <a:lvl1pPr marL="0" indent="0">
              <a:spcAft>
                <a:spcPts val="600"/>
              </a:spcAft>
              <a:buFontTx/>
              <a:buNone/>
              <a:defRPr sz="1600" b="1" i="0" baseline="0">
                <a:solidFill>
                  <a:schemeClr val="accent2"/>
                </a:solidFill>
                <a:latin typeface="+mj-lt"/>
                <a:cs typeface="HelveticaNeueLT Std"/>
              </a:defRPr>
            </a:lvl1pPr>
            <a:lvl2pPr marL="4572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2pPr>
            <a:lvl3pPr marL="9144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3pPr>
            <a:lvl4pPr marL="13716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4pPr>
            <a:lvl5pPr marL="18288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498896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Objec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3"/>
          <p:cNvSpPr>
            <a:spLocks noGrp="1"/>
          </p:cNvSpPr>
          <p:nvPr>
            <p:ph sz="quarter" idx="21"/>
          </p:nvPr>
        </p:nvSpPr>
        <p:spPr>
          <a:xfrm>
            <a:off x="4874419" y="1336328"/>
            <a:ext cx="3383181" cy="3281262"/>
          </a:xfrm>
          <a:prstGeom prst="rect">
            <a:avLst/>
          </a:prstGeom>
        </p:spPr>
        <p:txBody>
          <a:bodyPr vert="horz"/>
          <a:lstStyle>
            <a:lvl1pPr>
              <a:defRPr sz="2000" b="0" i="0">
                <a:latin typeface="+mn-lt"/>
                <a:cs typeface="HelveticaNeueLT Std Thin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204872" y="330118"/>
            <a:ext cx="7481927" cy="85725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ts val="3400"/>
              </a:lnSpc>
              <a:defRPr sz="3200" b="0" i="0">
                <a:solidFill>
                  <a:schemeClr val="tx2"/>
                </a:solidFill>
                <a:latin typeface="+mj-lt"/>
                <a:cs typeface="HelveticaNeueLT Std Thin"/>
              </a:defRPr>
            </a:lvl1pPr>
          </a:lstStyle>
          <a:p>
            <a:r>
              <a:rPr lang="en-US" dirty="0"/>
              <a:t>Place Title Here</a:t>
            </a:r>
          </a:p>
        </p:txBody>
      </p:sp>
      <p:pic>
        <p:nvPicPr>
          <p:cNvPr id="9" name="Picture 8" descr="295_TVA_Logo SMALLES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542" y="4795259"/>
            <a:ext cx="243840" cy="24384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1260459" y="1336328"/>
            <a:ext cx="3383181" cy="3281262"/>
          </a:xfrm>
          <a:prstGeom prst="rect">
            <a:avLst/>
          </a:prstGeom>
        </p:spPr>
        <p:txBody>
          <a:bodyPr vert="horz"/>
          <a:lstStyle>
            <a:lvl1pPr>
              <a:defRPr sz="2000" b="0" i="0">
                <a:latin typeface="+mn-lt"/>
                <a:cs typeface="HelveticaNeueLT Std Thin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Footer Placeholder 16"/>
          <p:cNvSpPr>
            <a:spLocks noGrp="1"/>
          </p:cNvSpPr>
          <p:nvPr>
            <p:ph type="ftr" sz="quarter" idx="14"/>
          </p:nvPr>
        </p:nvSpPr>
        <p:spPr>
          <a:xfrm>
            <a:off x="5533069" y="4829470"/>
            <a:ext cx="2895600" cy="274637"/>
          </a:xfrm>
          <a:prstGeom prst="rect">
            <a:avLst/>
          </a:prstGeom>
        </p:spPr>
        <p:txBody>
          <a:bodyPr rIns="0"/>
          <a:lstStyle>
            <a:lvl1pPr algn="r">
              <a:defRPr lang="en-US" sz="600" baseline="0" smtClean="0">
                <a:solidFill>
                  <a:schemeClr val="bg1">
                    <a:lumMod val="10000"/>
                  </a:schemeClr>
                </a:solidFill>
                <a:effectLst/>
                <a:latin typeface="Arial Narrow"/>
              </a:defRPr>
            </a:lvl1pPr>
          </a:lstStyle>
          <a:p>
            <a:r>
              <a:rPr lang="en-US" dirty="0"/>
              <a:t>What is TVA?</a:t>
            </a:r>
          </a:p>
        </p:txBody>
      </p:sp>
      <p:sp>
        <p:nvSpPr>
          <p:cNvPr id="19" name="Slide Number Placeholder 17"/>
          <p:cNvSpPr>
            <a:spLocks noGrp="1"/>
          </p:cNvSpPr>
          <p:nvPr>
            <p:ph type="sldNum" sz="quarter" idx="15"/>
          </p:nvPr>
        </p:nvSpPr>
        <p:spPr>
          <a:xfrm>
            <a:off x="8467747" y="4825880"/>
            <a:ext cx="280795" cy="274637"/>
          </a:xfrm>
          <a:prstGeom prst="rect">
            <a:avLst/>
          </a:prstGeom>
        </p:spPr>
        <p:txBody>
          <a:bodyPr lIns="0"/>
          <a:lstStyle>
            <a:lvl1pPr algn="l">
              <a:defRPr sz="600">
                <a:solidFill>
                  <a:schemeClr val="bg1">
                    <a:lumMod val="10000"/>
                  </a:schemeClr>
                </a:solidFill>
                <a:latin typeface="Arial Narrow"/>
              </a:defRPr>
            </a:lvl1pPr>
          </a:lstStyle>
          <a:p>
            <a:r>
              <a:rPr lang="en-US" dirty="0"/>
              <a:t>|  </a:t>
            </a:r>
            <a:fld id="{074642B0-B6F2-B34D-8B58-6F4D6756A21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05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485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Righ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204872" y="330118"/>
            <a:ext cx="7481927" cy="85725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ts val="3400"/>
              </a:lnSpc>
              <a:defRPr sz="3200" b="0" i="0">
                <a:solidFill>
                  <a:schemeClr val="tx2"/>
                </a:solidFill>
                <a:latin typeface="+mj-lt"/>
                <a:cs typeface="HelveticaNeueLT Std Thin"/>
              </a:defRPr>
            </a:lvl1pPr>
          </a:lstStyle>
          <a:p>
            <a:r>
              <a:rPr lang="en-US" dirty="0"/>
              <a:t>Place Title Here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237436" y="1561672"/>
            <a:ext cx="3093590" cy="1224410"/>
          </a:xfrm>
          <a:prstGeom prst="rect">
            <a:avLst/>
          </a:prstGeom>
        </p:spPr>
        <p:txBody>
          <a:bodyPr vert="horz"/>
          <a:lstStyle>
            <a:lvl1pPr marL="0" indent="0">
              <a:spcAft>
                <a:spcPts val="600"/>
              </a:spcAft>
              <a:buFontTx/>
              <a:buNone/>
              <a:defRPr sz="1200" b="0" i="0" baseline="0">
                <a:solidFill>
                  <a:schemeClr val="bg1">
                    <a:lumMod val="25000"/>
                  </a:schemeClr>
                </a:solidFill>
                <a:latin typeface="+mn-lt"/>
                <a:cs typeface="HelveticaNeueLT Std Thin"/>
              </a:defRPr>
            </a:lvl1pPr>
            <a:lvl2pPr marL="4572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2pPr>
            <a:lvl3pPr marL="9144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3pPr>
            <a:lvl4pPr marL="13716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4pPr>
            <a:lvl5pPr marL="18288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 descr="295_TVA_Logo SMALLES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542" y="4795259"/>
            <a:ext cx="243840" cy="243840"/>
          </a:xfrm>
          <a:prstGeom prst="rect">
            <a:avLst/>
          </a:prstGeom>
        </p:spPr>
      </p:pic>
      <p:sp>
        <p:nvSpPr>
          <p:cNvPr id="8" name="Footer Placeholder 16"/>
          <p:cNvSpPr>
            <a:spLocks noGrp="1"/>
          </p:cNvSpPr>
          <p:nvPr>
            <p:ph type="ftr" sz="quarter" idx="14"/>
          </p:nvPr>
        </p:nvSpPr>
        <p:spPr>
          <a:xfrm>
            <a:off x="5533069" y="4829470"/>
            <a:ext cx="2895600" cy="274637"/>
          </a:xfrm>
          <a:prstGeom prst="rect">
            <a:avLst/>
          </a:prstGeom>
        </p:spPr>
        <p:txBody>
          <a:bodyPr rIns="0"/>
          <a:lstStyle>
            <a:lvl1pPr algn="r">
              <a:defRPr lang="en-US" sz="600" baseline="0" smtClean="0">
                <a:solidFill>
                  <a:schemeClr val="bg1">
                    <a:lumMod val="10000"/>
                  </a:schemeClr>
                </a:solidFill>
                <a:effectLst/>
                <a:latin typeface="Arial Narrow"/>
              </a:defRPr>
            </a:lvl1pPr>
          </a:lstStyle>
          <a:p>
            <a:r>
              <a:rPr lang="en-US"/>
              <a:t>What is TVA?</a:t>
            </a:r>
            <a:endParaRPr lang="en-US" dirty="0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5"/>
          </p:nvPr>
        </p:nvSpPr>
        <p:spPr>
          <a:xfrm>
            <a:off x="8467747" y="4825880"/>
            <a:ext cx="280795" cy="274637"/>
          </a:xfrm>
          <a:prstGeom prst="rect">
            <a:avLst/>
          </a:prstGeom>
        </p:spPr>
        <p:txBody>
          <a:bodyPr lIns="0"/>
          <a:lstStyle>
            <a:lvl1pPr algn="l">
              <a:defRPr sz="600">
                <a:solidFill>
                  <a:schemeClr val="bg1">
                    <a:lumMod val="10000"/>
                  </a:schemeClr>
                </a:solidFill>
                <a:latin typeface="Arial Narrow"/>
              </a:defRPr>
            </a:lvl1pPr>
          </a:lstStyle>
          <a:p>
            <a:r>
              <a:rPr lang="en-US" dirty="0"/>
              <a:t>|  </a:t>
            </a:r>
            <a:fld id="{074642B0-B6F2-B34D-8B58-6F4D6756A21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6" hasCustomPrompt="1"/>
          </p:nvPr>
        </p:nvSpPr>
        <p:spPr>
          <a:xfrm>
            <a:off x="5038975" y="1336328"/>
            <a:ext cx="3649131" cy="3281262"/>
          </a:xfrm>
          <a:prstGeom prst="rect">
            <a:avLst/>
          </a:prstGeom>
        </p:spPr>
        <p:txBody>
          <a:bodyPr vert="horz"/>
          <a:lstStyle>
            <a:lvl2pPr marL="457200" indent="0" algn="ctr">
              <a:buNone/>
              <a:defRPr sz="2000" baseline="0">
                <a:latin typeface="+mn-lt"/>
                <a:cs typeface="HelveticaNeueLT Std"/>
              </a:defRPr>
            </a:lvl2pPr>
          </a:lstStyle>
          <a:p>
            <a:pPr lvl="1"/>
            <a:r>
              <a:rPr lang="en-US" dirty="0"/>
              <a:t>Object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1237436" y="1271200"/>
            <a:ext cx="1504461" cy="290472"/>
          </a:xfrm>
          <a:prstGeom prst="rect">
            <a:avLst/>
          </a:prstGeom>
        </p:spPr>
        <p:txBody>
          <a:bodyPr vert="horz"/>
          <a:lstStyle>
            <a:lvl1pPr marL="0" indent="0">
              <a:spcAft>
                <a:spcPts val="600"/>
              </a:spcAft>
              <a:buFontTx/>
              <a:buNone/>
              <a:defRPr sz="1400" b="1" i="0" baseline="0">
                <a:solidFill>
                  <a:schemeClr val="accent2"/>
                </a:solidFill>
                <a:latin typeface="+mj-lt"/>
                <a:cs typeface="HelveticaNeueLT Std"/>
              </a:defRPr>
            </a:lvl1pPr>
            <a:lvl2pPr marL="4572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2pPr>
            <a:lvl3pPr marL="9144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3pPr>
            <a:lvl4pPr marL="13716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4pPr>
            <a:lvl5pPr marL="18288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1237436" y="2853061"/>
            <a:ext cx="1504461" cy="290472"/>
          </a:xfrm>
          <a:prstGeom prst="rect">
            <a:avLst/>
          </a:prstGeom>
        </p:spPr>
        <p:txBody>
          <a:bodyPr vert="horz"/>
          <a:lstStyle>
            <a:lvl1pPr marL="0" indent="0">
              <a:spcAft>
                <a:spcPts val="600"/>
              </a:spcAft>
              <a:buFontTx/>
              <a:buNone/>
              <a:defRPr sz="1400" b="1" i="0" baseline="0">
                <a:solidFill>
                  <a:schemeClr val="accent2"/>
                </a:solidFill>
                <a:latin typeface="+mj-lt"/>
                <a:cs typeface="HelveticaNeueLT Std"/>
              </a:defRPr>
            </a:lvl1pPr>
            <a:lvl2pPr marL="4572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2pPr>
            <a:lvl3pPr marL="9144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3pPr>
            <a:lvl4pPr marL="13716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4pPr>
            <a:lvl5pPr marL="18288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1237436" y="3144315"/>
            <a:ext cx="3093590" cy="1224410"/>
          </a:xfrm>
          <a:prstGeom prst="rect">
            <a:avLst/>
          </a:prstGeom>
        </p:spPr>
        <p:txBody>
          <a:bodyPr vert="horz"/>
          <a:lstStyle>
            <a:lvl1pPr marL="0" indent="0">
              <a:spcAft>
                <a:spcPts val="600"/>
              </a:spcAft>
              <a:buFontTx/>
              <a:buNone/>
              <a:defRPr sz="1200" b="0" i="0" baseline="0">
                <a:solidFill>
                  <a:schemeClr val="bg1">
                    <a:lumMod val="25000"/>
                  </a:schemeClr>
                </a:solidFill>
                <a:latin typeface="+mn-lt"/>
                <a:cs typeface="HelveticaNeueLT Std Thin"/>
              </a:defRPr>
            </a:lvl1pPr>
            <a:lvl2pPr marL="4572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2pPr>
            <a:lvl3pPr marL="9144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3pPr>
            <a:lvl4pPr marL="13716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4pPr>
            <a:lvl5pPr marL="18288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05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630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Box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204872" y="330118"/>
            <a:ext cx="7481927" cy="85725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ts val="3400"/>
              </a:lnSpc>
              <a:defRPr sz="3200" b="0" i="0">
                <a:solidFill>
                  <a:schemeClr val="tx2"/>
                </a:solidFill>
                <a:latin typeface="+mj-lt"/>
                <a:cs typeface="HelveticaNeueLT Std Thin"/>
              </a:defRPr>
            </a:lvl1pPr>
          </a:lstStyle>
          <a:p>
            <a:r>
              <a:rPr lang="en-US" dirty="0"/>
              <a:t>Place Title Here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237435" y="1561671"/>
            <a:ext cx="3406205" cy="3055919"/>
          </a:xfrm>
          <a:prstGeom prst="rect">
            <a:avLst/>
          </a:prstGeom>
        </p:spPr>
        <p:txBody>
          <a:bodyPr vert="horz"/>
          <a:lstStyle>
            <a:lvl1pPr marL="0" indent="0">
              <a:spcAft>
                <a:spcPts val="600"/>
              </a:spcAft>
              <a:buFontTx/>
              <a:buNone/>
              <a:defRPr sz="1200" b="0" i="0" baseline="0">
                <a:solidFill>
                  <a:schemeClr val="bg1">
                    <a:lumMod val="25000"/>
                  </a:schemeClr>
                </a:solidFill>
                <a:latin typeface="+mn-lt"/>
                <a:cs typeface="HelveticaNeueLT Std Thin"/>
              </a:defRPr>
            </a:lvl1pPr>
            <a:lvl2pPr marL="4572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2pPr>
            <a:lvl3pPr marL="9144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3pPr>
            <a:lvl4pPr marL="13716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4pPr>
            <a:lvl5pPr marL="18288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 descr="295_TVA_Logo SMALLES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542" y="4795259"/>
            <a:ext cx="243840" cy="243840"/>
          </a:xfrm>
          <a:prstGeom prst="rect">
            <a:avLst/>
          </a:prstGeom>
        </p:spPr>
      </p:pic>
      <p:sp>
        <p:nvSpPr>
          <p:cNvPr id="8" name="Footer Placeholder 16"/>
          <p:cNvSpPr>
            <a:spLocks noGrp="1"/>
          </p:cNvSpPr>
          <p:nvPr>
            <p:ph type="ftr" sz="quarter" idx="14"/>
          </p:nvPr>
        </p:nvSpPr>
        <p:spPr>
          <a:xfrm>
            <a:off x="5533069" y="4829470"/>
            <a:ext cx="2895600" cy="274637"/>
          </a:xfrm>
          <a:prstGeom prst="rect">
            <a:avLst/>
          </a:prstGeom>
        </p:spPr>
        <p:txBody>
          <a:bodyPr rIns="0"/>
          <a:lstStyle>
            <a:lvl1pPr algn="r">
              <a:defRPr lang="en-US" sz="600" baseline="0" smtClean="0">
                <a:solidFill>
                  <a:schemeClr val="bg1">
                    <a:lumMod val="10000"/>
                  </a:schemeClr>
                </a:solidFill>
                <a:effectLst/>
                <a:latin typeface="Arial Narrow"/>
              </a:defRPr>
            </a:lvl1pPr>
          </a:lstStyle>
          <a:p>
            <a:r>
              <a:rPr lang="en-US"/>
              <a:t>What is TVA?</a:t>
            </a:r>
            <a:endParaRPr lang="en-US" dirty="0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5"/>
          </p:nvPr>
        </p:nvSpPr>
        <p:spPr>
          <a:xfrm>
            <a:off x="8467747" y="4825880"/>
            <a:ext cx="280795" cy="274637"/>
          </a:xfrm>
          <a:prstGeom prst="rect">
            <a:avLst/>
          </a:prstGeom>
        </p:spPr>
        <p:txBody>
          <a:bodyPr lIns="0"/>
          <a:lstStyle>
            <a:lvl1pPr algn="l">
              <a:defRPr sz="600">
                <a:solidFill>
                  <a:schemeClr val="bg1">
                    <a:lumMod val="10000"/>
                  </a:schemeClr>
                </a:solidFill>
                <a:latin typeface="Arial Narrow"/>
              </a:defRPr>
            </a:lvl1pPr>
          </a:lstStyle>
          <a:p>
            <a:r>
              <a:rPr lang="en-US" dirty="0"/>
              <a:t>|  </a:t>
            </a:r>
            <a:fld id="{074642B0-B6F2-B34D-8B58-6F4D6756A21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1237436" y="1271200"/>
            <a:ext cx="3406204" cy="290472"/>
          </a:xfrm>
          <a:prstGeom prst="rect">
            <a:avLst/>
          </a:prstGeom>
        </p:spPr>
        <p:txBody>
          <a:bodyPr vert="horz"/>
          <a:lstStyle>
            <a:lvl1pPr marL="0" indent="0">
              <a:spcAft>
                <a:spcPts val="600"/>
              </a:spcAft>
              <a:buFontTx/>
              <a:buNone/>
              <a:defRPr sz="1600" b="1" i="0" baseline="0">
                <a:solidFill>
                  <a:schemeClr val="accent2"/>
                </a:solidFill>
                <a:latin typeface="+mj-lt"/>
                <a:cs typeface="HelveticaNeueLT Std"/>
              </a:defRPr>
            </a:lvl1pPr>
            <a:lvl2pPr marL="4572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2pPr>
            <a:lvl3pPr marL="9144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3pPr>
            <a:lvl4pPr marL="13716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4pPr>
            <a:lvl5pPr marL="18288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0550" cy="5143500"/>
          </a:xfrm>
          <a:prstGeom prst="rect">
            <a:avLst/>
          </a:prstGeom>
        </p:spPr>
      </p:pic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4874419" y="1554283"/>
            <a:ext cx="3406205" cy="3055919"/>
          </a:xfrm>
          <a:prstGeom prst="rect">
            <a:avLst/>
          </a:prstGeom>
        </p:spPr>
        <p:txBody>
          <a:bodyPr vert="horz"/>
          <a:lstStyle>
            <a:lvl1pPr marL="0" indent="0">
              <a:spcAft>
                <a:spcPts val="600"/>
              </a:spcAft>
              <a:buFontTx/>
              <a:buNone/>
              <a:defRPr sz="1200" b="0" i="0" baseline="0">
                <a:solidFill>
                  <a:schemeClr val="bg1">
                    <a:lumMod val="25000"/>
                  </a:schemeClr>
                </a:solidFill>
                <a:latin typeface="+mn-lt"/>
                <a:cs typeface="HelveticaNeueLT Std Thin"/>
              </a:defRPr>
            </a:lvl1pPr>
            <a:lvl2pPr marL="4572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2pPr>
            <a:lvl3pPr marL="9144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3pPr>
            <a:lvl4pPr marL="13716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4pPr>
            <a:lvl5pPr marL="18288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874420" y="1263812"/>
            <a:ext cx="3406204" cy="290472"/>
          </a:xfrm>
          <a:prstGeom prst="rect">
            <a:avLst/>
          </a:prstGeom>
        </p:spPr>
        <p:txBody>
          <a:bodyPr vert="horz"/>
          <a:lstStyle>
            <a:lvl1pPr marL="0" indent="0">
              <a:spcAft>
                <a:spcPts val="600"/>
              </a:spcAft>
              <a:buFontTx/>
              <a:buNone/>
              <a:defRPr sz="1600" b="1" i="0" baseline="0">
                <a:solidFill>
                  <a:schemeClr val="accent2"/>
                </a:solidFill>
                <a:latin typeface="+mj-lt"/>
                <a:cs typeface="HelveticaNeueLT Std"/>
              </a:defRPr>
            </a:lvl1pPr>
            <a:lvl2pPr marL="4572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2pPr>
            <a:lvl3pPr marL="9144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3pPr>
            <a:lvl4pPr marL="13716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4pPr>
            <a:lvl5pPr marL="1828800" indent="0">
              <a:spcAft>
                <a:spcPts val="600"/>
              </a:spcAft>
              <a:buFontTx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165318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Objec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204872" y="330118"/>
            <a:ext cx="7481927" cy="85725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ts val="3400"/>
              </a:lnSpc>
              <a:defRPr sz="3200" b="0" i="0">
                <a:solidFill>
                  <a:schemeClr val="tx2"/>
                </a:solidFill>
                <a:latin typeface="+mj-lt"/>
                <a:cs typeface="HelveticaNeueLT Std Thin"/>
              </a:defRPr>
            </a:lvl1pPr>
          </a:lstStyle>
          <a:p>
            <a:r>
              <a:rPr lang="en-US" dirty="0"/>
              <a:t>Place Title Here</a:t>
            </a:r>
          </a:p>
        </p:txBody>
      </p:sp>
      <p:pic>
        <p:nvPicPr>
          <p:cNvPr id="9" name="Picture 8" descr="295_TVA_Logo SMALLES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542" y="4795259"/>
            <a:ext cx="243840" cy="24384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1260459" y="1336328"/>
            <a:ext cx="7426340" cy="3281262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00000"/>
              </a:lnSpc>
              <a:defRPr sz="2400" b="0" i="0">
                <a:latin typeface="+mn-lt"/>
                <a:cs typeface="HelveticaNeueLT Std Thin"/>
              </a:defRPr>
            </a:lvl1pPr>
            <a:lvl2pPr marL="800100" indent="-342900">
              <a:lnSpc>
                <a:spcPct val="100000"/>
              </a:lnSpc>
              <a:buSzPct val="100000"/>
              <a:buFont typeface="Lucida Grande"/>
              <a:buChar char="-"/>
              <a:defRPr sz="2000" b="0" i="0" baseline="0">
                <a:latin typeface="+mn-lt"/>
                <a:cs typeface="HelveticaNeueLT Std Thin"/>
              </a:defRPr>
            </a:lvl2pPr>
            <a:lvl3pPr marL="1143000" indent="-228600">
              <a:lnSpc>
                <a:spcPct val="100000"/>
              </a:lnSpc>
              <a:buFont typeface="Lucida Grande"/>
              <a:buChar char="&gt;"/>
              <a:defRPr sz="1600" b="0" i="0">
                <a:latin typeface="+mn-lt"/>
                <a:cs typeface="HelveticaNeueLT Std Thin"/>
              </a:defRPr>
            </a:lvl3pPr>
            <a:lvl4pPr marL="1600200" indent="-228600">
              <a:lnSpc>
                <a:spcPct val="100000"/>
              </a:lnSpc>
              <a:buFont typeface="Lucida Grande"/>
              <a:buChar char="»"/>
              <a:defRPr sz="1400" b="0" i="0">
                <a:latin typeface="+mn-lt"/>
                <a:cs typeface="HelveticaNeueLT Std Thin"/>
              </a:defRPr>
            </a:lvl4pPr>
            <a:lvl5pPr marL="2057400" indent="-228600">
              <a:lnSpc>
                <a:spcPct val="100000"/>
              </a:lnSpc>
              <a:buFont typeface="Courier New"/>
              <a:buChar char="o"/>
              <a:defRPr sz="1400" b="0" i="0">
                <a:latin typeface="+mn-lt"/>
                <a:cs typeface="HelveticaNeueLT Std Thin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Footer Placeholder 16"/>
          <p:cNvSpPr>
            <a:spLocks noGrp="1"/>
          </p:cNvSpPr>
          <p:nvPr>
            <p:ph type="ftr" sz="quarter" idx="14"/>
          </p:nvPr>
        </p:nvSpPr>
        <p:spPr>
          <a:xfrm>
            <a:off x="5533069" y="4829470"/>
            <a:ext cx="2895600" cy="274637"/>
          </a:xfrm>
          <a:prstGeom prst="rect">
            <a:avLst/>
          </a:prstGeom>
        </p:spPr>
        <p:txBody>
          <a:bodyPr rIns="0"/>
          <a:lstStyle>
            <a:lvl1pPr algn="r">
              <a:defRPr lang="en-US" sz="600" baseline="0" smtClean="0">
                <a:solidFill>
                  <a:schemeClr val="bg1">
                    <a:lumMod val="10000"/>
                  </a:schemeClr>
                </a:solidFill>
                <a:effectLst/>
                <a:latin typeface="Arial Narrow"/>
              </a:defRPr>
            </a:lvl1pPr>
          </a:lstStyle>
          <a:p>
            <a:r>
              <a:rPr lang="en-US"/>
              <a:t>What is TVA?</a:t>
            </a:r>
            <a:endParaRPr lang="en-US" dirty="0"/>
          </a:p>
        </p:txBody>
      </p:sp>
      <p:sp>
        <p:nvSpPr>
          <p:cNvPr id="19" name="Slide Number Placeholder 17"/>
          <p:cNvSpPr>
            <a:spLocks noGrp="1"/>
          </p:cNvSpPr>
          <p:nvPr>
            <p:ph type="sldNum" sz="quarter" idx="15"/>
          </p:nvPr>
        </p:nvSpPr>
        <p:spPr>
          <a:xfrm>
            <a:off x="8467747" y="4825880"/>
            <a:ext cx="280795" cy="274637"/>
          </a:xfrm>
          <a:prstGeom prst="rect">
            <a:avLst/>
          </a:prstGeom>
        </p:spPr>
        <p:txBody>
          <a:bodyPr lIns="0"/>
          <a:lstStyle>
            <a:lvl1pPr algn="l">
              <a:defRPr sz="600">
                <a:solidFill>
                  <a:schemeClr val="bg1">
                    <a:lumMod val="10000"/>
                  </a:schemeClr>
                </a:solidFill>
                <a:latin typeface="Arial Narrow"/>
              </a:defRPr>
            </a:lvl1pPr>
          </a:lstStyle>
          <a:p>
            <a:r>
              <a:rPr lang="en-US" dirty="0"/>
              <a:t>|  </a:t>
            </a:r>
            <a:fld id="{074642B0-B6F2-B34D-8B58-6F4D6756A21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05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099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204872" y="330118"/>
            <a:ext cx="7481927" cy="85725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ts val="3400"/>
              </a:lnSpc>
              <a:defRPr sz="3200" b="0" i="0">
                <a:solidFill>
                  <a:schemeClr val="tx2"/>
                </a:solidFill>
                <a:latin typeface="+mj-lt"/>
                <a:cs typeface="HelveticaNeueLT Std Thin"/>
              </a:defRPr>
            </a:lvl1pPr>
          </a:lstStyle>
          <a:p>
            <a:r>
              <a:rPr lang="en-US" dirty="0"/>
              <a:t>Place Title Here</a:t>
            </a:r>
          </a:p>
        </p:txBody>
      </p:sp>
      <p:pic>
        <p:nvPicPr>
          <p:cNvPr id="9" name="Picture 8" descr="295_TVA_Logo SMALLES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542" y="4795259"/>
            <a:ext cx="243840" cy="243840"/>
          </a:xfrm>
          <a:prstGeom prst="rect">
            <a:avLst/>
          </a:prstGeom>
        </p:spPr>
      </p:pic>
      <p:sp>
        <p:nvSpPr>
          <p:cNvPr id="18" name="Footer Placeholder 16"/>
          <p:cNvSpPr>
            <a:spLocks noGrp="1"/>
          </p:cNvSpPr>
          <p:nvPr>
            <p:ph type="ftr" sz="quarter" idx="14"/>
          </p:nvPr>
        </p:nvSpPr>
        <p:spPr>
          <a:xfrm>
            <a:off x="5533069" y="4829470"/>
            <a:ext cx="2895600" cy="274637"/>
          </a:xfrm>
          <a:prstGeom prst="rect">
            <a:avLst/>
          </a:prstGeom>
        </p:spPr>
        <p:txBody>
          <a:bodyPr rIns="0"/>
          <a:lstStyle>
            <a:lvl1pPr algn="r">
              <a:defRPr lang="en-US" sz="600" baseline="0" smtClean="0">
                <a:solidFill>
                  <a:schemeClr val="bg1">
                    <a:lumMod val="10000"/>
                  </a:schemeClr>
                </a:solidFill>
                <a:effectLst/>
                <a:latin typeface="Arial Narrow"/>
              </a:defRPr>
            </a:lvl1pPr>
          </a:lstStyle>
          <a:p>
            <a:r>
              <a:rPr lang="en-US"/>
              <a:t>What is TVA?</a:t>
            </a:r>
            <a:endParaRPr lang="en-US" dirty="0"/>
          </a:p>
        </p:txBody>
      </p:sp>
      <p:sp>
        <p:nvSpPr>
          <p:cNvPr id="19" name="Slide Number Placeholder 17"/>
          <p:cNvSpPr>
            <a:spLocks noGrp="1"/>
          </p:cNvSpPr>
          <p:nvPr>
            <p:ph type="sldNum" sz="quarter" idx="15"/>
          </p:nvPr>
        </p:nvSpPr>
        <p:spPr>
          <a:xfrm>
            <a:off x="8467747" y="4825880"/>
            <a:ext cx="280795" cy="274637"/>
          </a:xfrm>
          <a:prstGeom prst="rect">
            <a:avLst/>
          </a:prstGeom>
        </p:spPr>
        <p:txBody>
          <a:bodyPr lIns="0"/>
          <a:lstStyle>
            <a:lvl1pPr algn="l">
              <a:defRPr sz="600">
                <a:solidFill>
                  <a:schemeClr val="bg1">
                    <a:lumMod val="10000"/>
                  </a:schemeClr>
                </a:solidFill>
                <a:latin typeface="Arial Narrow"/>
              </a:defRPr>
            </a:lvl1pPr>
          </a:lstStyle>
          <a:p>
            <a:r>
              <a:rPr lang="en-US" dirty="0"/>
              <a:t>|  </a:t>
            </a:r>
            <a:fld id="{074642B0-B6F2-B34D-8B58-6F4D6756A21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0550" cy="5143500"/>
          </a:xfrm>
          <a:prstGeom prst="rect">
            <a:avLst/>
          </a:prstGeom>
        </p:spPr>
      </p:pic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204872" y="1275786"/>
            <a:ext cx="2377440" cy="2920885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buFontTx/>
              <a:buNone/>
              <a:defRPr sz="1800" baseline="0">
                <a:solidFill>
                  <a:schemeClr val="tx2"/>
                </a:solidFill>
                <a:latin typeface="+mn-lt"/>
                <a:cs typeface="HelveticaNeueLT Std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3757116" y="1275786"/>
            <a:ext cx="2377440" cy="2920885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buFontTx/>
              <a:buNone/>
              <a:defRPr sz="1800" baseline="0">
                <a:solidFill>
                  <a:schemeClr val="tx2"/>
                </a:solidFill>
                <a:latin typeface="+mn-lt"/>
                <a:cs typeface="HelveticaNeueLT Std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309359" y="1275786"/>
            <a:ext cx="2377440" cy="2920885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buFontTx/>
              <a:buNone/>
              <a:defRPr sz="1800" baseline="0">
                <a:solidFill>
                  <a:schemeClr val="tx2"/>
                </a:solidFill>
                <a:latin typeface="+mn-lt"/>
                <a:cs typeface="HelveticaNeueLT Std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204913" y="4313238"/>
            <a:ext cx="2378075" cy="3730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3756481" y="4305006"/>
            <a:ext cx="2378075" cy="3730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6308724" y="4309667"/>
            <a:ext cx="2378075" cy="3730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95388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0550" cy="5143500"/>
          </a:xfrm>
          <a:prstGeom prst="rect">
            <a:avLst/>
          </a:prstGeom>
        </p:spPr>
      </p:pic>
      <p:pic>
        <p:nvPicPr>
          <p:cNvPr id="3" name="Picture 2" descr="295_TVA_Logo SMALLEST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542" y="4795259"/>
            <a:ext cx="243840" cy="243840"/>
          </a:xfrm>
          <a:prstGeom prst="rect">
            <a:avLst/>
          </a:prstGeom>
        </p:spPr>
      </p:pic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6303" y="4816903"/>
            <a:ext cx="358951" cy="274637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600">
                <a:ln>
                  <a:noFill/>
                </a:ln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| </a:t>
            </a:r>
            <a:fld id="{074642B0-B6F2-B34D-8B58-6F4D6756A21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5357598" y="4762497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r>
              <a:rPr lang="en-US"/>
              <a:t>What is TVA?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924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7" r:id="rId3"/>
    <p:sldLayoutId id="2147483683" r:id="rId4"/>
    <p:sldLayoutId id="2147483684" r:id="rId5"/>
    <p:sldLayoutId id="2147483678" r:id="rId6"/>
    <p:sldLayoutId id="2147483682" r:id="rId7"/>
    <p:sldLayoutId id="2147483679" r:id="rId8"/>
    <p:sldLayoutId id="2147483681" r:id="rId9"/>
    <p:sldLayoutId id="2147483686" r:id="rId10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5000" b="0" i="0" kern="1200">
          <a:solidFill>
            <a:schemeClr val="bg1"/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436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80" r:id="rId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5000" b="0" i="0" kern="1200">
          <a:solidFill>
            <a:schemeClr val="bg1"/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Update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3713259"/>
            <a:ext cx="8297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Jason Sparkman</a:t>
            </a:r>
          </a:p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May 16, 2019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55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Feedback from FIRST Demo’s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1181804" y="1000266"/>
            <a:ext cx="7426340" cy="3281262"/>
          </a:xfrm>
        </p:spPr>
        <p:txBody>
          <a:bodyPr/>
          <a:lstStyle/>
          <a:p>
            <a:r>
              <a:rPr lang="en-US" sz="2000" dirty="0" smtClean="0"/>
              <a:t>Dashboard – LIKE IT</a:t>
            </a:r>
          </a:p>
          <a:p>
            <a:r>
              <a:rPr lang="en-US" sz="2000" dirty="0" smtClean="0"/>
              <a:t>Data Validation – do not allow report to submit if it does not balance</a:t>
            </a:r>
          </a:p>
          <a:p>
            <a:r>
              <a:rPr lang="en-US" sz="2000" dirty="0" smtClean="0"/>
              <a:t>Support additional internet browsers (i.e., Google Chrome)</a:t>
            </a:r>
          </a:p>
          <a:p>
            <a:r>
              <a:rPr lang="en-US" sz="2000" dirty="0" smtClean="0"/>
              <a:t>Monthly reporting much improved</a:t>
            </a:r>
          </a:p>
          <a:p>
            <a:r>
              <a:rPr lang="en-US" sz="2000" dirty="0" smtClean="0"/>
              <a:t>Monthly footnotes rolling to Annual is great, IF they can be easily edited</a:t>
            </a:r>
          </a:p>
          <a:p>
            <a:r>
              <a:rPr lang="en-US" sz="2000" dirty="0" smtClean="0"/>
              <a:t>Excited about ESS Data integration</a:t>
            </a:r>
          </a:p>
          <a:p>
            <a:r>
              <a:rPr lang="en-US" sz="2000" dirty="0" smtClean="0"/>
              <a:t>Like the navigational improvements, particularly on Bonds</a:t>
            </a:r>
          </a:p>
          <a:p>
            <a:r>
              <a:rPr lang="en-US" sz="2000" dirty="0" smtClean="0"/>
              <a:t>Desire to create own graphical reports</a:t>
            </a:r>
          </a:p>
          <a:p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smtClean="0"/>
              <a:t>|  </a:t>
            </a:r>
            <a:fld id="{074642B0-B6F2-B34D-8B58-6F4D6756A21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551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smtClean="0"/>
              <a:t>|  </a:t>
            </a:r>
            <a:fld id="{074642B0-B6F2-B34D-8B58-6F4D6756A21A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26" name="Picture 2" descr="Image result for more to come"/>
          <p:cNvPicPr>
            <a:picLocks noGrp="1" noChangeAspect="1" noChangeArrowheads="1"/>
          </p:cNvPicPr>
          <p:nvPr>
            <p:ph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677" y="577068"/>
            <a:ext cx="4954954" cy="378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426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843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62" y="1023815"/>
            <a:ext cx="7235338" cy="359422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smtClean="0"/>
              <a:t>|  </a:t>
            </a:r>
            <a:fld id="{074642B0-B6F2-B34D-8B58-6F4D6756A21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24947" y="117231"/>
            <a:ext cx="734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</a:t>
            </a:r>
            <a:r>
              <a:rPr lang="en-US" sz="2400" dirty="0" smtClean="0"/>
              <a:t>inancial </a:t>
            </a:r>
            <a:r>
              <a:rPr lang="en-US" sz="3600" dirty="0" smtClean="0"/>
              <a:t>I</a:t>
            </a:r>
            <a:r>
              <a:rPr lang="en-US" sz="2400" dirty="0" smtClean="0"/>
              <a:t>nformation </a:t>
            </a:r>
            <a:r>
              <a:rPr lang="en-US" sz="3600" dirty="0" smtClean="0"/>
              <a:t>R</a:t>
            </a:r>
            <a:r>
              <a:rPr lang="en-US" sz="2400" dirty="0" smtClean="0"/>
              <a:t>egulatory </a:t>
            </a:r>
            <a:r>
              <a:rPr lang="en-US" sz="3600" dirty="0" smtClean="0"/>
              <a:t>S</a:t>
            </a:r>
            <a:r>
              <a:rPr lang="en-US" sz="2400" dirty="0" smtClean="0"/>
              <a:t>ystem </a:t>
            </a:r>
            <a:r>
              <a:rPr lang="en-US" sz="3600" dirty="0" smtClean="0"/>
              <a:t>T</a:t>
            </a:r>
            <a:r>
              <a:rPr lang="en-US" sz="2400" dirty="0" smtClean="0"/>
              <a:t>ool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79345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FIRST Replacing?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6"/>
          </p:nvPr>
        </p:nvPicPr>
        <p:blipFill>
          <a:blip r:embed="rId3"/>
          <a:stretch>
            <a:fillRect/>
          </a:stretch>
        </p:blipFill>
        <p:spPr>
          <a:xfrm>
            <a:off x="1204872" y="927520"/>
            <a:ext cx="7262875" cy="377648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smtClean="0"/>
              <a:t>|  </a:t>
            </a:r>
            <a:fld id="{074642B0-B6F2-B34D-8B58-6F4D6756A21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553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DARS Historical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sz="2000" dirty="0" smtClean="0"/>
              <a:t>Distributor Annual Reporting System (DARS) is a 20+ year-old in-house developed application</a:t>
            </a:r>
          </a:p>
          <a:p>
            <a:r>
              <a:rPr lang="en-US" sz="2000" dirty="0" smtClean="0"/>
              <a:t>DARS is a financial reporting tool for LPC’s to provide data to TVA</a:t>
            </a:r>
          </a:p>
          <a:p>
            <a:r>
              <a:rPr lang="en-US" sz="2000" dirty="0" smtClean="0"/>
              <a:t>The platform is </a:t>
            </a:r>
            <a:r>
              <a:rPr lang="en-US" sz="2000" b="1" u="sng" dirty="0" smtClean="0"/>
              <a:t>not</a:t>
            </a:r>
            <a:r>
              <a:rPr lang="en-US" sz="2000" dirty="0" smtClean="0"/>
              <a:t> mobile</a:t>
            </a:r>
          </a:p>
          <a:p>
            <a:r>
              <a:rPr lang="en-US" sz="2000" dirty="0" smtClean="0"/>
              <a:t>Actuate has announced the end of the useful life of program that supports DARS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smtClean="0"/>
              <a:t>|  </a:t>
            </a:r>
            <a:fld id="{074642B0-B6F2-B34D-8B58-6F4D6756A21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034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Project Scope: To build a technical uplift of DARS with enhanced capabilities for auditing and data sharing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1260459" y="1445743"/>
            <a:ext cx="7426340" cy="3281262"/>
          </a:xfrm>
        </p:spPr>
        <p:txBody>
          <a:bodyPr/>
          <a:lstStyle/>
          <a:p>
            <a:r>
              <a:rPr lang="en-US" dirty="0" smtClean="0"/>
              <a:t>Enhanced Capabilites:</a:t>
            </a:r>
          </a:p>
          <a:p>
            <a:pPr lvl="1"/>
            <a:r>
              <a:rPr lang="en-US" sz="1800" dirty="0" smtClean="0"/>
              <a:t>Automatic saving</a:t>
            </a:r>
          </a:p>
          <a:p>
            <a:pPr lvl="1"/>
            <a:r>
              <a:rPr lang="en-US" sz="1800" dirty="0" smtClean="0"/>
              <a:t>Identification of outliers/exceptions</a:t>
            </a:r>
          </a:p>
          <a:p>
            <a:pPr lvl="1"/>
            <a:r>
              <a:rPr lang="en-US" sz="1800" dirty="0" smtClean="0"/>
              <a:t>Customizable Dashboard</a:t>
            </a:r>
          </a:p>
          <a:p>
            <a:pPr lvl="1"/>
            <a:r>
              <a:rPr lang="en-US" sz="1800" dirty="0" smtClean="0"/>
              <a:t>Mobile Access (!!)</a:t>
            </a:r>
          </a:p>
          <a:p>
            <a:pPr lvl="1"/>
            <a:r>
              <a:rPr lang="en-US" sz="1800" dirty="0" smtClean="0"/>
              <a:t>Footnote at item level or monthly report</a:t>
            </a:r>
          </a:p>
          <a:p>
            <a:pPr lvl="1"/>
            <a:r>
              <a:rPr lang="en-US" sz="1800" dirty="0" smtClean="0"/>
              <a:t>Improved reporting</a:t>
            </a:r>
          </a:p>
          <a:p>
            <a:pPr lvl="1"/>
            <a:r>
              <a:rPr lang="en-US" sz="1800" dirty="0" smtClean="0"/>
              <a:t>Integration with ESS, ECM, Power Billing, etc.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smtClean="0"/>
              <a:t>|  </a:t>
            </a:r>
            <a:fld id="{074642B0-B6F2-B34D-8B58-6F4D6756A21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459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4872" y="330118"/>
            <a:ext cx="7481927" cy="638990"/>
          </a:xfrm>
        </p:spPr>
        <p:txBody>
          <a:bodyPr/>
          <a:lstStyle/>
          <a:p>
            <a:r>
              <a:rPr lang="en-US" dirty="0" smtClean="0"/>
              <a:t>Dashboard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smtClean="0"/>
              <a:t>|  </a:t>
            </a:r>
            <a:fld id="{074642B0-B6F2-B34D-8B58-6F4D6756A21A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Content Placeholder 3" descr="Screen Clipping"/>
          <p:cNvPicPr>
            <a:picLocks noGrp="1" noChangeAspect="1"/>
          </p:cNvPicPr>
          <p:nvPr>
            <p:ph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853" y="1115889"/>
            <a:ext cx="7311291" cy="3415359"/>
          </a:xfrm>
        </p:spPr>
      </p:pic>
    </p:spTree>
    <p:extLst>
      <p:ext uri="{BB962C8B-B14F-4D97-AF65-F5344CB8AC3E}">
        <p14:creationId xmlns:p14="http://schemas.microsoft.com/office/powerpoint/2010/main" val="1519934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Monthly Reporting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smtClean="0"/>
              <a:t>|  </a:t>
            </a:r>
            <a:fld id="{074642B0-B6F2-B34D-8B58-6F4D6756A21A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Content Placeholder 3" descr="Screen Clipping"/>
          <p:cNvPicPr>
            <a:picLocks noGrp="1" noChangeAspect="1"/>
          </p:cNvPicPr>
          <p:nvPr>
            <p:ph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66" y="1016000"/>
            <a:ext cx="7582033" cy="3579445"/>
          </a:xfrm>
        </p:spPr>
      </p:pic>
    </p:spTree>
    <p:extLst>
      <p:ext uri="{BB962C8B-B14F-4D97-AF65-F5344CB8AC3E}">
        <p14:creationId xmlns:p14="http://schemas.microsoft.com/office/powerpoint/2010/main" val="3348058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Navigation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smtClean="0"/>
              <a:t>|  </a:t>
            </a:r>
            <a:fld id="{074642B0-B6F2-B34D-8B58-6F4D6756A21A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Content Placeholder 3" descr="Screen Clipping"/>
          <p:cNvPicPr>
            <a:picLocks noGrp="1" noChangeAspect="1"/>
          </p:cNvPicPr>
          <p:nvPr>
            <p:ph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82" y="1750646"/>
            <a:ext cx="7600462" cy="1774092"/>
          </a:xfrm>
        </p:spPr>
      </p:pic>
    </p:spTree>
    <p:extLst>
      <p:ext uri="{BB962C8B-B14F-4D97-AF65-F5344CB8AC3E}">
        <p14:creationId xmlns:p14="http://schemas.microsoft.com/office/powerpoint/2010/main" val="2443756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Pole Attachments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smtClean="0"/>
              <a:t>|  </a:t>
            </a:r>
            <a:fld id="{074642B0-B6F2-B34D-8B58-6F4D6756A21A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Content Placeholder 3" descr="Screen Clipping"/>
          <p:cNvPicPr>
            <a:picLocks noGrp="1" noChangeAspect="1"/>
          </p:cNvPicPr>
          <p:nvPr>
            <p:ph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47" y="898770"/>
            <a:ext cx="7769095" cy="3735753"/>
          </a:xfrm>
        </p:spPr>
      </p:pic>
    </p:spTree>
    <p:extLst>
      <p:ext uri="{BB962C8B-B14F-4D97-AF65-F5344CB8AC3E}">
        <p14:creationId xmlns:p14="http://schemas.microsoft.com/office/powerpoint/2010/main" val="2671965844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l_templates_v2">
  <a:themeElements>
    <a:clrScheme name="TVA Color Palette 1">
      <a:dk1>
        <a:srgbClr val="4F738A"/>
      </a:dk1>
      <a:lt1>
        <a:srgbClr val="F0F0F0"/>
      </a:lt1>
      <a:dk2>
        <a:srgbClr val="004A84"/>
      </a:dk2>
      <a:lt2>
        <a:srgbClr val="F0F0F0"/>
      </a:lt2>
      <a:accent1>
        <a:srgbClr val="004A84"/>
      </a:accent1>
      <a:accent2>
        <a:srgbClr val="007197"/>
      </a:accent2>
      <a:accent3>
        <a:srgbClr val="3AB0C8"/>
      </a:accent3>
      <a:accent4>
        <a:srgbClr val="80BD01"/>
      </a:accent4>
      <a:accent5>
        <a:srgbClr val="E53E30"/>
      </a:accent5>
      <a:accent6>
        <a:srgbClr val="662E6B"/>
      </a:accent6>
      <a:hlink>
        <a:srgbClr val="99D1DC"/>
      </a:hlink>
      <a:folHlink>
        <a:srgbClr val="3AB0C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va_presentation_template [Read-Only]" id="{E5378ED5-6DAC-4197-AC42-D9ED7A60EB8E}" vid="{36102BDD-CA12-45EE-B5FB-37830ACC9300}"/>
    </a:ext>
  </a:extLst>
</a:theme>
</file>

<file path=ppt/theme/theme2.xml><?xml version="1.0" encoding="utf-8"?>
<a:theme xmlns:a="http://schemas.openxmlformats.org/drawingml/2006/main" name="Grey">
  <a:themeElements>
    <a:clrScheme name="Custom 1 1">
      <a:dk1>
        <a:srgbClr val="4F738A"/>
      </a:dk1>
      <a:lt1>
        <a:srgbClr val="F0F0F0"/>
      </a:lt1>
      <a:dk2>
        <a:srgbClr val="004A84"/>
      </a:dk2>
      <a:lt2>
        <a:srgbClr val="F0F0F0"/>
      </a:lt2>
      <a:accent1>
        <a:srgbClr val="004A84"/>
      </a:accent1>
      <a:accent2>
        <a:srgbClr val="007197"/>
      </a:accent2>
      <a:accent3>
        <a:srgbClr val="3AB0C8"/>
      </a:accent3>
      <a:accent4>
        <a:srgbClr val="BCCD01"/>
      </a:accent4>
      <a:accent5>
        <a:srgbClr val="AF1556"/>
      </a:accent5>
      <a:accent6>
        <a:srgbClr val="662E6B"/>
      </a:accent6>
      <a:hlink>
        <a:srgbClr val="99D1DC"/>
      </a:hlink>
      <a:folHlink>
        <a:srgbClr val="3AB0C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va_presentation_template [Read-Only]" id="{E5378ED5-6DAC-4197-AC42-D9ED7A60EB8E}" vid="{8E840434-2CD1-4A72-8DAE-B0FCA0D89CA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b6a1da3-cb8a-4578-adf2-d9bbcc6493b8">2MDQ34QPCW74-1698662393-690</_dlc_DocId>
    <_dlc_DocIdUrl xmlns="9b6a1da3-cb8a-4578-adf2-d9bbcc6493b8">
      <Url>https://tvacloud.sharepoint.com/sites/comm/content/_layouts/15/DocIdRedir.aspx?ID=2MDQ34QPCW74-1698662393-690</Url>
      <Description>2MDQ34QPCW74-1698662393-690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88EC260E72214E8F0F8C2AD8A40008" ma:contentTypeVersion="8" ma:contentTypeDescription="Create a new document." ma:contentTypeScope="" ma:versionID="040dfa3bd68fa2a2e14d4bdaea4b8902">
  <xsd:schema xmlns:xsd="http://www.w3.org/2001/XMLSchema" xmlns:xs="http://www.w3.org/2001/XMLSchema" xmlns:p="http://schemas.microsoft.com/office/2006/metadata/properties" xmlns:ns2="9b6a1da3-cb8a-4578-adf2-d9bbcc6493b8" xmlns:ns3="5bb7f475-46c7-4a6a-8ed4-cdd242a64b0e" targetNamespace="http://schemas.microsoft.com/office/2006/metadata/properties" ma:root="true" ma:fieldsID="99e5d2c1eab28404511453351f1ca7f9" ns2:_="" ns3:_="">
    <xsd:import namespace="9b6a1da3-cb8a-4578-adf2-d9bbcc6493b8"/>
    <xsd:import namespace="5bb7f475-46c7-4a6a-8ed4-cdd242a64b0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6a1da3-cb8a-4578-adf2-d9bbcc6493b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b7f475-46c7-4a6a-8ed4-cdd242a64b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E88AFD6-7F70-4271-8994-7C6C4DABB808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09920CBF-E37B-4F89-BF99-FA36CC5E5F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05C9D3-8110-4398-9D26-788219855F49}">
  <ds:schemaRefs>
    <ds:schemaRef ds:uri="http://purl.org/dc/elements/1.1/"/>
    <ds:schemaRef ds:uri="9b6a1da3-cb8a-4578-adf2-d9bbcc6493b8"/>
    <ds:schemaRef ds:uri="5bb7f475-46c7-4a6a-8ed4-cdd242a64b0e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23351F33-993D-4290-9904-1AC5DD5234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6a1da3-cb8a-4578-adf2-d9bbcc6493b8"/>
    <ds:schemaRef ds:uri="5bb7f475-46c7-4a6a-8ed4-cdd242a64b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TVA_Presentation_Template</Template>
  <TotalTime>3617</TotalTime>
  <Words>1066</Words>
  <Application>Microsoft Office PowerPoint</Application>
  <PresentationFormat>On-screen Show (16:9)</PresentationFormat>
  <Paragraphs>99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Arial Narrow</vt:lpstr>
      <vt:lpstr>Calibri</vt:lpstr>
      <vt:lpstr>Courier New</vt:lpstr>
      <vt:lpstr>HelveticaNeueLT Std</vt:lpstr>
      <vt:lpstr>HelveticaNeueLT Std Thin</vt:lpstr>
      <vt:lpstr>Lucida Grande</vt:lpstr>
      <vt:lpstr>external_templates_v2</vt:lpstr>
      <vt:lpstr>Grey</vt:lpstr>
      <vt:lpstr>FIRST Update</vt:lpstr>
      <vt:lpstr>PowerPoint Presentation</vt:lpstr>
      <vt:lpstr>What is FIRST Replacing?</vt:lpstr>
      <vt:lpstr>DARS Historical Data</vt:lpstr>
      <vt:lpstr>Project Scope: To build a technical uplift of DARS with enhanced capabilities for auditing and data sharing</vt:lpstr>
      <vt:lpstr>Dashboard</vt:lpstr>
      <vt:lpstr>Monthly Reporting</vt:lpstr>
      <vt:lpstr>Page Navigation</vt:lpstr>
      <vt:lpstr>Pole Attachments</vt:lpstr>
      <vt:lpstr>Early Feedback from FIRST Demo’s</vt:lpstr>
      <vt:lpstr>PowerPoint Presentation</vt:lpstr>
      <vt:lpstr>PowerPoint Presentation</vt:lpstr>
    </vt:vector>
  </TitlesOfParts>
  <Company>Tennessee Valley Authority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Ezzell, Patricia Bernard</dc:creator>
  <cp:lastModifiedBy>Sparkman, Jason A</cp:lastModifiedBy>
  <cp:revision>120</cp:revision>
  <cp:lastPrinted>2019-04-02T18:48:28Z</cp:lastPrinted>
  <dcterms:created xsi:type="dcterms:W3CDTF">2018-08-14T19:16:32Z</dcterms:created>
  <dcterms:modified xsi:type="dcterms:W3CDTF">2019-05-14T15:14:27Z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0x0101001288EC260E72214E8F0F8C2AD8A40008</vt:lpwstr>
  </property>
  <property fmtid="{D5CDD505-2E9C-101B-9397-08002B2CF9AE}" pid="3" name="_dlc_DocIdItemGuid">
    <vt:lpwstr>94d9362f-e587-4265-82d0-fc09c301aa55</vt:lpwstr>
  </property>
</Properties>
</file>